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74" r:id="rId3"/>
    <p:sldMasterId id="2147483682" r:id="rId4"/>
    <p:sldMasterId id="2147483697" r:id="rId5"/>
    <p:sldMasterId id="2147483709" r:id="rId6"/>
  </p:sldMasterIdLst>
  <p:notesMasterIdLst>
    <p:notesMasterId r:id="rId79"/>
  </p:notesMasterIdLst>
  <p:sldIdLst>
    <p:sldId id="256" r:id="rId7"/>
    <p:sldId id="257" r:id="rId8"/>
    <p:sldId id="337" r:id="rId9"/>
    <p:sldId id="338" r:id="rId10"/>
    <p:sldId id="339" r:id="rId11"/>
    <p:sldId id="340" r:id="rId12"/>
    <p:sldId id="341" r:id="rId13"/>
    <p:sldId id="34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EB2982-C90B-4DC4-8D11-A477908928EB}" type="doc">
      <dgm:prSet loTypeId="urn:microsoft.com/office/officeart/2009/3/layout/CircleRelationship" loCatId="relationship" qsTypeId="urn:microsoft.com/office/officeart/2005/8/quickstyle/simple1" qsCatId="simple" csTypeId="urn:microsoft.com/office/officeart/2005/8/colors/accent1_2" csCatId="accent1" phldr="1"/>
      <dgm:spPr/>
      <dgm:t>
        <a:bodyPr/>
        <a:lstStyle/>
        <a:p>
          <a:endParaRPr lang="en-GB"/>
        </a:p>
      </dgm:t>
    </dgm:pt>
    <dgm:pt modelId="{24BD5C2E-C2C6-43DA-853E-8194FAAAA682}">
      <dgm:prSet phldrT="[Text]" custT="1"/>
      <dgm:spPr>
        <a:solidFill>
          <a:schemeClr val="tx2">
            <a:lumMod val="75000"/>
          </a:schemeClr>
        </a:solidFill>
      </dgm:spPr>
      <dgm:t>
        <a:bodyPr/>
        <a:lstStyle/>
        <a:p>
          <a:endParaRPr lang="en-GB" sz="3200" dirty="0" smtClean="0"/>
        </a:p>
        <a:p>
          <a:r>
            <a:rPr lang="en-GB" sz="3200" b="1" dirty="0" smtClean="0"/>
            <a:t>UN, ICRC, INGO</a:t>
          </a:r>
        </a:p>
        <a:p>
          <a:r>
            <a:rPr lang="en-GB" sz="1800" b="1" dirty="0" smtClean="0"/>
            <a:t>80% Humanitarian Funding</a:t>
          </a:r>
        </a:p>
        <a:p>
          <a:endParaRPr lang="en-GB" sz="3200" dirty="0"/>
        </a:p>
      </dgm:t>
    </dgm:pt>
    <dgm:pt modelId="{4F8CA651-367A-458C-B7C6-65A18EB52D92}" type="parTrans" cxnId="{B29042D1-DC4D-444E-872D-D478CC09CAE7}">
      <dgm:prSet/>
      <dgm:spPr/>
      <dgm:t>
        <a:bodyPr/>
        <a:lstStyle/>
        <a:p>
          <a:endParaRPr lang="en-GB"/>
        </a:p>
      </dgm:t>
    </dgm:pt>
    <dgm:pt modelId="{AE7EB543-72BA-4FEB-85DF-130DC404A17A}" type="sibTrans" cxnId="{B29042D1-DC4D-444E-872D-D478CC09CAE7}">
      <dgm:prSet/>
      <dgm:spPr/>
      <dgm:t>
        <a:bodyPr/>
        <a:lstStyle/>
        <a:p>
          <a:endParaRPr lang="en-GB"/>
        </a:p>
      </dgm:t>
    </dgm:pt>
    <dgm:pt modelId="{62F97CC1-A737-418F-A3F3-9BE059B515A0}">
      <dgm:prSet phldrT="[Text]" custT="1"/>
      <dgm:spPr>
        <a:solidFill>
          <a:schemeClr val="accent3">
            <a:lumMod val="85000"/>
          </a:schemeClr>
        </a:solidFill>
      </dgm:spPr>
      <dgm:t>
        <a:bodyPr/>
        <a:lstStyle/>
        <a:p>
          <a:r>
            <a:rPr lang="en-GB" sz="1900" dirty="0" smtClean="0">
              <a:solidFill>
                <a:schemeClr val="tx1"/>
              </a:solidFill>
            </a:rPr>
            <a:t>Local and National NGO</a:t>
          </a:r>
        </a:p>
      </dgm:t>
    </dgm:pt>
    <dgm:pt modelId="{E0DDECFA-4B93-4D8E-9359-03A9843A9F90}" type="parTrans" cxnId="{D4A20C3D-73AE-4CD9-88F7-15B8D335AD40}">
      <dgm:prSet/>
      <dgm:spPr/>
      <dgm:t>
        <a:bodyPr/>
        <a:lstStyle/>
        <a:p>
          <a:endParaRPr lang="en-GB"/>
        </a:p>
      </dgm:t>
    </dgm:pt>
    <dgm:pt modelId="{9E42DF36-CDB1-463F-9D3F-7240EA45016E}" type="sibTrans" cxnId="{D4A20C3D-73AE-4CD9-88F7-15B8D335AD40}">
      <dgm:prSet/>
      <dgm:spPr/>
      <dgm:t>
        <a:bodyPr/>
        <a:lstStyle/>
        <a:p>
          <a:endParaRPr lang="en-GB"/>
        </a:p>
      </dgm:t>
    </dgm:pt>
    <dgm:pt modelId="{A2326C4C-BABB-4599-A565-780B97219632}" type="pres">
      <dgm:prSet presAssocID="{E3EB2982-C90B-4DC4-8D11-A477908928EB}" presName="Name0" presStyleCnt="0">
        <dgm:presLayoutVars>
          <dgm:chMax val="1"/>
          <dgm:chPref val="1"/>
        </dgm:presLayoutVars>
      </dgm:prSet>
      <dgm:spPr/>
      <dgm:t>
        <a:bodyPr/>
        <a:lstStyle/>
        <a:p>
          <a:endParaRPr lang="en-GB"/>
        </a:p>
      </dgm:t>
    </dgm:pt>
    <dgm:pt modelId="{63F60C4B-DE3F-41AA-8199-F32B9E8B2422}" type="pres">
      <dgm:prSet presAssocID="{24BD5C2E-C2C6-43DA-853E-8194FAAAA682}" presName="Parent" presStyleLbl="node0" presStyleIdx="0" presStyleCnt="1" custScaleX="110000" custScaleY="70326" custLinFactNeighborX="-21974" custLinFactNeighborY="1527">
        <dgm:presLayoutVars>
          <dgm:chMax val="5"/>
          <dgm:chPref val="5"/>
        </dgm:presLayoutVars>
      </dgm:prSet>
      <dgm:spPr/>
      <dgm:t>
        <a:bodyPr/>
        <a:lstStyle/>
        <a:p>
          <a:endParaRPr lang="en-GB"/>
        </a:p>
      </dgm:t>
    </dgm:pt>
    <dgm:pt modelId="{B0D82CBF-905A-4E4C-94A3-2C0745C4F7AB}" type="pres">
      <dgm:prSet presAssocID="{24BD5C2E-C2C6-43DA-853E-8194FAAAA682}" presName="Accent1" presStyleLbl="node1" presStyleIdx="0" presStyleCnt="9" custLinFactX="-405101" custLinFactY="300000" custLinFactNeighborX="-500000" custLinFactNeighborY="310217"/>
      <dgm:spPr>
        <a:solidFill>
          <a:schemeClr val="accent2">
            <a:lumMod val="75000"/>
          </a:schemeClr>
        </a:solidFill>
      </dgm:spPr>
    </dgm:pt>
    <dgm:pt modelId="{799A3D34-CE45-4EAD-9B37-687ADDF8A4E3}" type="pres">
      <dgm:prSet presAssocID="{24BD5C2E-C2C6-43DA-853E-8194FAAAA682}" presName="Accent2" presStyleLbl="node1" presStyleIdx="1" presStyleCnt="9" custLinFactX="500000" custLinFactY="-200000" custLinFactNeighborX="526324" custLinFactNeighborY="-238869"/>
      <dgm:spPr>
        <a:solidFill>
          <a:schemeClr val="bg2">
            <a:lumMod val="60000"/>
            <a:lumOff val="40000"/>
          </a:schemeClr>
        </a:solidFill>
      </dgm:spPr>
    </dgm:pt>
    <dgm:pt modelId="{744FA508-694D-4B48-916A-BEC200FBE6D1}" type="pres">
      <dgm:prSet presAssocID="{24BD5C2E-C2C6-43DA-853E-8194FAAAA682}" presName="Accent3" presStyleLbl="node1" presStyleIdx="2" presStyleCnt="9" custFlipVert="1" custFlipHor="1" custScaleX="44338" custScaleY="44321" custLinFactX="-900000" custLinFactY="178136" custLinFactNeighborX="-965243" custLinFactNeighborY="200000"/>
      <dgm:spPr>
        <a:solidFill>
          <a:schemeClr val="accent2">
            <a:lumMod val="75000"/>
          </a:schemeClr>
        </a:solidFill>
      </dgm:spPr>
    </dgm:pt>
    <dgm:pt modelId="{473BDBAB-68CB-4131-BDE1-F69FEF4144D0}" type="pres">
      <dgm:prSet presAssocID="{24BD5C2E-C2C6-43DA-853E-8194FAAAA682}" presName="Accent4" presStyleLbl="node1" presStyleIdx="3" presStyleCnt="9" custLinFactX="-450305" custLinFactY="-100000" custLinFactNeighborX="-500000" custLinFactNeighborY="-173458"/>
      <dgm:spPr>
        <a:solidFill>
          <a:schemeClr val="accent2">
            <a:lumMod val="75000"/>
          </a:schemeClr>
        </a:solidFill>
      </dgm:spPr>
    </dgm:pt>
    <dgm:pt modelId="{99B16579-693E-473D-B0F2-8947C89DBAB0}" type="pres">
      <dgm:prSet presAssocID="{24BD5C2E-C2C6-43DA-853E-8194FAAAA682}" presName="Accent5" presStyleLbl="node1" presStyleIdx="4" presStyleCnt="9" custLinFactX="431847" custLinFactY="249622" custLinFactNeighborX="500000" custLinFactNeighborY="300000"/>
      <dgm:spPr>
        <a:solidFill>
          <a:schemeClr val="accent2">
            <a:lumMod val="40000"/>
            <a:lumOff val="60000"/>
          </a:schemeClr>
        </a:solidFill>
      </dgm:spPr>
    </dgm:pt>
    <dgm:pt modelId="{0477C6DC-0367-4E87-BA63-965CC9C47BDF}" type="pres">
      <dgm:prSet presAssocID="{24BD5C2E-C2C6-43DA-853E-8194FAAAA682}" presName="Accent6" presStyleLbl="node1" presStyleIdx="5" presStyleCnt="9" custLinFactX="584796" custLinFactNeighborX="600000" custLinFactNeighborY="-46461"/>
      <dgm:spPr>
        <a:solidFill>
          <a:schemeClr val="accent2">
            <a:lumMod val="40000"/>
            <a:lumOff val="60000"/>
          </a:schemeClr>
        </a:solidFill>
      </dgm:spPr>
    </dgm:pt>
    <dgm:pt modelId="{A42B91D6-3160-45B6-92AE-9FDE99B2EDFB}" type="pres">
      <dgm:prSet presAssocID="{62F97CC1-A737-418F-A3F3-9BE059B515A0}" presName="Child1" presStyleLbl="node1" presStyleIdx="6" presStyleCnt="9" custScaleX="186106" custLinFactNeighborX="-94385" custLinFactNeighborY="25491">
        <dgm:presLayoutVars>
          <dgm:chMax val="0"/>
          <dgm:chPref val="0"/>
        </dgm:presLayoutVars>
      </dgm:prSet>
      <dgm:spPr/>
      <dgm:t>
        <a:bodyPr/>
        <a:lstStyle/>
        <a:p>
          <a:endParaRPr lang="en-GB"/>
        </a:p>
      </dgm:t>
    </dgm:pt>
    <dgm:pt modelId="{5FC6E96D-E247-4D2F-9B04-DCCB533E2596}" type="pres">
      <dgm:prSet presAssocID="{62F97CC1-A737-418F-A3F3-9BE059B515A0}" presName="Accent7" presStyleCnt="0"/>
      <dgm:spPr/>
    </dgm:pt>
    <dgm:pt modelId="{57E489CF-D095-4CC6-95AD-8D7E4A8EF83F}" type="pres">
      <dgm:prSet presAssocID="{62F97CC1-A737-418F-A3F3-9BE059B515A0}" presName="AccentHold1" presStyleLbl="node1" presStyleIdx="7" presStyleCnt="9" custLinFactX="-316745" custLinFactY="200000" custLinFactNeighborX="-400000" custLinFactNeighborY="247510"/>
      <dgm:spPr>
        <a:solidFill>
          <a:schemeClr val="accent2">
            <a:lumMod val="75000"/>
          </a:schemeClr>
        </a:solidFill>
      </dgm:spPr>
    </dgm:pt>
    <dgm:pt modelId="{44D6B26E-FE05-44E4-904C-2E907D9FDA7C}" type="pres">
      <dgm:prSet presAssocID="{62F97CC1-A737-418F-A3F3-9BE059B515A0}" presName="Accent8" presStyleCnt="0"/>
      <dgm:spPr/>
    </dgm:pt>
    <dgm:pt modelId="{060723B0-F79A-4F14-B21C-142C80A959E4}" type="pres">
      <dgm:prSet presAssocID="{62F97CC1-A737-418F-A3F3-9BE059B515A0}" presName="AccentHold2" presStyleLbl="node1" presStyleIdx="8" presStyleCnt="9" custScaleX="383479" custScaleY="110000" custLinFactX="268235" custLinFactY="-56622" custLinFactNeighborX="300000" custLinFactNeighborY="-100000"/>
      <dgm:spPr>
        <a:solidFill>
          <a:schemeClr val="accent2">
            <a:lumMod val="40000"/>
            <a:lumOff val="60000"/>
          </a:schemeClr>
        </a:solidFill>
      </dgm:spPr>
    </dgm:pt>
  </dgm:ptLst>
  <dgm:cxnLst>
    <dgm:cxn modelId="{117E94ED-C7A6-4C67-9807-385C7293E53B}" type="presOf" srcId="{E3EB2982-C90B-4DC4-8D11-A477908928EB}" destId="{A2326C4C-BABB-4599-A565-780B97219632}" srcOrd="0" destOrd="0" presId="urn:microsoft.com/office/officeart/2009/3/layout/CircleRelationship"/>
    <dgm:cxn modelId="{74ABB5F0-9BAE-4B39-AC18-0D4E71D4991A}" type="presOf" srcId="{24BD5C2E-C2C6-43DA-853E-8194FAAAA682}" destId="{63F60C4B-DE3F-41AA-8199-F32B9E8B2422}" srcOrd="0" destOrd="0" presId="urn:microsoft.com/office/officeart/2009/3/layout/CircleRelationship"/>
    <dgm:cxn modelId="{9532B67A-74B9-4EBA-9988-55F9BB566CAA}" type="presOf" srcId="{62F97CC1-A737-418F-A3F3-9BE059B515A0}" destId="{A42B91D6-3160-45B6-92AE-9FDE99B2EDFB}" srcOrd="0" destOrd="0" presId="urn:microsoft.com/office/officeart/2009/3/layout/CircleRelationship"/>
    <dgm:cxn modelId="{B29042D1-DC4D-444E-872D-D478CC09CAE7}" srcId="{E3EB2982-C90B-4DC4-8D11-A477908928EB}" destId="{24BD5C2E-C2C6-43DA-853E-8194FAAAA682}" srcOrd="0" destOrd="0" parTransId="{4F8CA651-367A-458C-B7C6-65A18EB52D92}" sibTransId="{AE7EB543-72BA-4FEB-85DF-130DC404A17A}"/>
    <dgm:cxn modelId="{D4A20C3D-73AE-4CD9-88F7-15B8D335AD40}" srcId="{24BD5C2E-C2C6-43DA-853E-8194FAAAA682}" destId="{62F97CC1-A737-418F-A3F3-9BE059B515A0}" srcOrd="0" destOrd="0" parTransId="{E0DDECFA-4B93-4D8E-9359-03A9843A9F90}" sibTransId="{9E42DF36-CDB1-463F-9D3F-7240EA45016E}"/>
    <dgm:cxn modelId="{A50C7AF4-8209-40F1-9A56-6717A093180D}" type="presParOf" srcId="{A2326C4C-BABB-4599-A565-780B97219632}" destId="{63F60C4B-DE3F-41AA-8199-F32B9E8B2422}" srcOrd="0" destOrd="0" presId="urn:microsoft.com/office/officeart/2009/3/layout/CircleRelationship"/>
    <dgm:cxn modelId="{0AAB810C-849E-4CE0-9623-9C868ACACE3B}" type="presParOf" srcId="{A2326C4C-BABB-4599-A565-780B97219632}" destId="{B0D82CBF-905A-4E4C-94A3-2C0745C4F7AB}" srcOrd="1" destOrd="0" presId="urn:microsoft.com/office/officeart/2009/3/layout/CircleRelationship"/>
    <dgm:cxn modelId="{5760FF94-CAA7-4EFB-8C1A-4F9316C996F5}" type="presParOf" srcId="{A2326C4C-BABB-4599-A565-780B97219632}" destId="{799A3D34-CE45-4EAD-9B37-687ADDF8A4E3}" srcOrd="2" destOrd="0" presId="urn:microsoft.com/office/officeart/2009/3/layout/CircleRelationship"/>
    <dgm:cxn modelId="{0C4DF2EC-84EC-4872-9921-80254B52380C}" type="presParOf" srcId="{A2326C4C-BABB-4599-A565-780B97219632}" destId="{744FA508-694D-4B48-916A-BEC200FBE6D1}" srcOrd="3" destOrd="0" presId="urn:microsoft.com/office/officeart/2009/3/layout/CircleRelationship"/>
    <dgm:cxn modelId="{AEF138F0-70D9-4DE3-9101-35F656C0FE6E}" type="presParOf" srcId="{A2326C4C-BABB-4599-A565-780B97219632}" destId="{473BDBAB-68CB-4131-BDE1-F69FEF4144D0}" srcOrd="4" destOrd="0" presId="urn:microsoft.com/office/officeart/2009/3/layout/CircleRelationship"/>
    <dgm:cxn modelId="{0FD4516D-F398-431D-970F-D6CBE94F5CA5}" type="presParOf" srcId="{A2326C4C-BABB-4599-A565-780B97219632}" destId="{99B16579-693E-473D-B0F2-8947C89DBAB0}" srcOrd="5" destOrd="0" presId="urn:microsoft.com/office/officeart/2009/3/layout/CircleRelationship"/>
    <dgm:cxn modelId="{7E6472A1-112F-4994-8739-E0FCD714B649}" type="presParOf" srcId="{A2326C4C-BABB-4599-A565-780B97219632}" destId="{0477C6DC-0367-4E87-BA63-965CC9C47BDF}" srcOrd="6" destOrd="0" presId="urn:microsoft.com/office/officeart/2009/3/layout/CircleRelationship"/>
    <dgm:cxn modelId="{847B3C93-D866-4444-A012-CA3C24B43CAD}" type="presParOf" srcId="{A2326C4C-BABB-4599-A565-780B97219632}" destId="{A42B91D6-3160-45B6-92AE-9FDE99B2EDFB}" srcOrd="7" destOrd="0" presId="urn:microsoft.com/office/officeart/2009/3/layout/CircleRelationship"/>
    <dgm:cxn modelId="{7CDBC366-0D13-410C-9EA0-69F2639AE7B3}" type="presParOf" srcId="{A2326C4C-BABB-4599-A565-780B97219632}" destId="{5FC6E96D-E247-4D2F-9B04-DCCB533E2596}" srcOrd="8" destOrd="0" presId="urn:microsoft.com/office/officeart/2009/3/layout/CircleRelationship"/>
    <dgm:cxn modelId="{26B80860-16C4-4C0B-8985-449F9389BB6E}" type="presParOf" srcId="{5FC6E96D-E247-4D2F-9B04-DCCB533E2596}" destId="{57E489CF-D095-4CC6-95AD-8D7E4A8EF83F}" srcOrd="0" destOrd="0" presId="urn:microsoft.com/office/officeart/2009/3/layout/CircleRelationship"/>
    <dgm:cxn modelId="{064FD3BD-705D-446C-9687-14FB72BB0CF1}" type="presParOf" srcId="{A2326C4C-BABB-4599-A565-780B97219632}" destId="{44D6B26E-FE05-44E4-904C-2E907D9FDA7C}" srcOrd="9" destOrd="0" presId="urn:microsoft.com/office/officeart/2009/3/layout/CircleRelationship"/>
    <dgm:cxn modelId="{FB0D7F67-0E88-4799-B24E-70E8DB029290}" type="presParOf" srcId="{44D6B26E-FE05-44E4-904C-2E907D9FDA7C}" destId="{060723B0-F79A-4F14-B21C-142C80A959E4}"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60C4B-DE3F-41AA-8199-F32B9E8B2422}">
      <dsp:nvSpPr>
        <dsp:cNvPr id="0" name=""/>
        <dsp:cNvSpPr/>
      </dsp:nvSpPr>
      <dsp:spPr>
        <a:xfrm>
          <a:off x="1985242" y="776945"/>
          <a:ext cx="4085158" cy="2611819"/>
        </a:xfrm>
        <a:prstGeom prst="ellipse">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endParaRPr lang="en-GB" sz="3200" kern="1200" dirty="0" smtClean="0"/>
        </a:p>
        <a:p>
          <a:pPr lvl="0" algn="ctr" defTabSz="1422400">
            <a:lnSpc>
              <a:spcPct val="90000"/>
            </a:lnSpc>
            <a:spcBef>
              <a:spcPct val="0"/>
            </a:spcBef>
            <a:spcAft>
              <a:spcPct val="35000"/>
            </a:spcAft>
          </a:pPr>
          <a:r>
            <a:rPr lang="en-GB" sz="3200" b="1" kern="1200" dirty="0" smtClean="0"/>
            <a:t>UN, ICRC, INGO</a:t>
          </a:r>
        </a:p>
        <a:p>
          <a:pPr lvl="0" algn="ctr" defTabSz="1422400">
            <a:lnSpc>
              <a:spcPct val="90000"/>
            </a:lnSpc>
            <a:spcBef>
              <a:spcPct val="0"/>
            </a:spcBef>
            <a:spcAft>
              <a:spcPct val="35000"/>
            </a:spcAft>
          </a:pPr>
          <a:r>
            <a:rPr lang="en-GB" sz="1800" b="1" kern="1200" dirty="0" smtClean="0"/>
            <a:t>80% Humanitarian Funding</a:t>
          </a:r>
        </a:p>
        <a:p>
          <a:pPr lvl="0" algn="ctr" defTabSz="1422400">
            <a:lnSpc>
              <a:spcPct val="90000"/>
            </a:lnSpc>
            <a:spcBef>
              <a:spcPct val="0"/>
            </a:spcBef>
            <a:spcAft>
              <a:spcPct val="35000"/>
            </a:spcAft>
          </a:pPr>
          <a:endParaRPr lang="en-GB" sz="3200" kern="1200" dirty="0"/>
        </a:p>
      </dsp:txBody>
      <dsp:txXfrm>
        <a:off x="2583500" y="1159437"/>
        <a:ext cx="2888642" cy="1846835"/>
      </dsp:txXfrm>
    </dsp:sp>
    <dsp:sp modelId="{B0D82CBF-905A-4E4C-94A3-2C0745C4F7AB}">
      <dsp:nvSpPr>
        <dsp:cNvPr id="0" name=""/>
        <dsp:cNvSpPr/>
      </dsp:nvSpPr>
      <dsp:spPr>
        <a:xfrm>
          <a:off x="1367505" y="2520430"/>
          <a:ext cx="413003" cy="413038"/>
        </a:xfrm>
        <a:prstGeom prst="ellipse">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9A3D34-CE45-4EAD-9B37-687ADDF8A4E3}">
      <dsp:nvSpPr>
        <dsp:cNvPr id="0" name=""/>
        <dsp:cNvSpPr/>
      </dsp:nvSpPr>
      <dsp:spPr>
        <a:xfrm>
          <a:off x="7200155" y="2293318"/>
          <a:ext cx="299332" cy="299366"/>
        </a:xfrm>
        <a:prstGeom prst="ellipse">
          <a:avLst/>
        </a:prstGeom>
        <a:solidFill>
          <a:schemeClr val="bg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4FA508-694D-4B48-916A-BEC200FBE6D1}">
      <dsp:nvSpPr>
        <dsp:cNvPr id="0" name=""/>
        <dsp:cNvSpPr/>
      </dsp:nvSpPr>
      <dsp:spPr>
        <a:xfrm flipH="1" flipV="1">
          <a:off x="1439514" y="2891802"/>
          <a:ext cx="132718" cy="132682"/>
        </a:xfrm>
        <a:prstGeom prst="ellipse">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3BDBAB-68CB-4131-BDE1-F69FEF4144D0}">
      <dsp:nvSpPr>
        <dsp:cNvPr id="0" name=""/>
        <dsp:cNvSpPr/>
      </dsp:nvSpPr>
      <dsp:spPr>
        <a:xfrm>
          <a:off x="1583530" y="2796113"/>
          <a:ext cx="413003" cy="413038"/>
        </a:xfrm>
        <a:prstGeom prst="ellipse">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B16579-693E-473D-B0F2-8947C89DBAB0}">
      <dsp:nvSpPr>
        <dsp:cNvPr id="0" name=""/>
        <dsp:cNvSpPr/>
      </dsp:nvSpPr>
      <dsp:spPr>
        <a:xfrm>
          <a:off x="7001796" y="2232399"/>
          <a:ext cx="299332" cy="299366"/>
        </a:xfrm>
        <a:prstGeom prst="ellipse">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77C6DC-0367-4E87-BA63-965CC9C47BDF}">
      <dsp:nvSpPr>
        <dsp:cNvPr id="0" name=""/>
        <dsp:cNvSpPr/>
      </dsp:nvSpPr>
      <dsp:spPr>
        <a:xfrm>
          <a:off x="6816571" y="2160389"/>
          <a:ext cx="299332" cy="299366"/>
        </a:xfrm>
        <a:prstGeom prst="ellipse">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2B91D6-3160-45B6-92AE-9FDE99B2EDFB}">
      <dsp:nvSpPr>
        <dsp:cNvPr id="0" name=""/>
        <dsp:cNvSpPr/>
      </dsp:nvSpPr>
      <dsp:spPr>
        <a:xfrm>
          <a:off x="0" y="1224290"/>
          <a:ext cx="2809555" cy="1509412"/>
        </a:xfrm>
        <a:prstGeom prst="ellipse">
          <a:avLst/>
        </a:prstGeom>
        <a:solidFill>
          <a:schemeClr val="accent3">
            <a:lumMod val="8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GB" sz="1900" kern="1200" dirty="0" smtClean="0">
              <a:solidFill>
                <a:schemeClr val="tx1"/>
              </a:solidFill>
            </a:rPr>
            <a:t>Local and National NGO</a:t>
          </a:r>
        </a:p>
      </dsp:txBody>
      <dsp:txXfrm>
        <a:off x="411450" y="1445338"/>
        <a:ext cx="1986655" cy="1067316"/>
      </dsp:txXfrm>
    </dsp:sp>
    <dsp:sp modelId="{57E489CF-D095-4CC6-95AD-8D7E4A8EF83F}">
      <dsp:nvSpPr>
        <dsp:cNvPr id="0" name=""/>
        <dsp:cNvSpPr/>
      </dsp:nvSpPr>
      <dsp:spPr>
        <a:xfrm>
          <a:off x="1727547" y="2448421"/>
          <a:ext cx="413003" cy="413038"/>
        </a:xfrm>
        <a:prstGeom prst="ellipse">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0723B0-F79A-4F14-B21C-142C80A959E4}">
      <dsp:nvSpPr>
        <dsp:cNvPr id="0" name=""/>
        <dsp:cNvSpPr/>
      </dsp:nvSpPr>
      <dsp:spPr>
        <a:xfrm>
          <a:off x="5153579" y="1584681"/>
          <a:ext cx="2864504" cy="821347"/>
        </a:xfrm>
        <a:prstGeom prst="ellipse">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2F009E-7380-4069-9EBE-529D44364ADC}" type="datetimeFigureOut">
              <a:rPr lang="en-IE" smtClean="0"/>
              <a:t>25/09/2017</a:t>
            </a:fld>
            <a:endParaRPr lang="en-I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AE71BE-B8DC-4B0F-BD41-26441F4897A5}" type="slidenum">
              <a:rPr lang="en-IE" smtClean="0"/>
              <a:t>‹#›</a:t>
            </a:fld>
            <a:endParaRPr lang="en-IE"/>
          </a:p>
        </p:txBody>
      </p:sp>
    </p:spTree>
    <p:extLst>
      <p:ext uri="{BB962C8B-B14F-4D97-AF65-F5344CB8AC3E}">
        <p14:creationId xmlns:p14="http://schemas.microsoft.com/office/powerpoint/2010/main" val="2954831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unmultimedia.org/photo/" TargetMode="External"/><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A355EEAD-4BD4-472E-B850-FCDCB30F9991}" type="slidenum">
              <a:rPr lang="en-GB" smtClean="0">
                <a:solidFill>
                  <a:prstClr val="black"/>
                </a:solidFill>
              </a:rPr>
              <a:pPr/>
              <a:t>9</a:t>
            </a:fld>
            <a:endParaRPr lang="en-GB" dirty="0">
              <a:solidFill>
                <a:prstClr val="black"/>
              </a:solidFill>
            </a:endParaRPr>
          </a:p>
        </p:txBody>
      </p:sp>
    </p:spTree>
    <p:extLst>
      <p:ext uri="{BB962C8B-B14F-4D97-AF65-F5344CB8AC3E}">
        <p14:creationId xmlns:p14="http://schemas.microsoft.com/office/powerpoint/2010/main" val="433048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355EEAD-4BD4-472E-B850-FCDCB30F9991}" type="slidenum">
              <a:rPr lang="en-GB" smtClean="0">
                <a:solidFill>
                  <a:prstClr val="black"/>
                </a:solidFill>
              </a:rPr>
              <a:pPr/>
              <a:t>23</a:t>
            </a:fld>
            <a:endParaRPr lang="en-GB" dirty="0">
              <a:solidFill>
                <a:prstClr val="black"/>
              </a:solidFill>
            </a:endParaRPr>
          </a:p>
        </p:txBody>
      </p:sp>
    </p:spTree>
    <p:extLst>
      <p:ext uri="{BB962C8B-B14F-4D97-AF65-F5344CB8AC3E}">
        <p14:creationId xmlns:p14="http://schemas.microsoft.com/office/powerpoint/2010/main" val="4036630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IE" altLang="en-US"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166697AD-7972-4CEF-BA30-43D6BA8FEDCD}" type="slidenum">
              <a:rPr lang="en-IE" altLang="en-US">
                <a:solidFill>
                  <a:prstClr val="black"/>
                </a:solidFill>
              </a:rPr>
              <a:pPr/>
              <a:t>36</a:t>
            </a:fld>
            <a:endParaRPr lang="en-IE"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48E13F6-0F16-4BF3-AEE5-32966D363EA4}" type="slidenum">
              <a:rPr lang="en-GB" smtClean="0">
                <a:solidFill>
                  <a:prstClr val="black"/>
                </a:solidFill>
              </a:rPr>
              <a:pPr/>
              <a:t>48</a:t>
            </a:fld>
            <a:endParaRPr lang="en-GB">
              <a:solidFill>
                <a:prstClr val="black"/>
              </a:solidFill>
            </a:endParaRPr>
          </a:p>
        </p:txBody>
      </p:sp>
    </p:spTree>
    <p:extLst>
      <p:ext uri="{BB962C8B-B14F-4D97-AF65-F5344CB8AC3E}">
        <p14:creationId xmlns:p14="http://schemas.microsoft.com/office/powerpoint/2010/main" val="2902171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Survivor of cyclone "Nargis" residing in an Internally Displace Persons camp, consisting of 104 tents donated by the governments of China and India, situated in the </a:t>
            </a:r>
            <a:r>
              <a:rPr lang="en-GB" sz="1200" b="0" i="0" kern="1200" dirty="0" err="1">
                <a:solidFill>
                  <a:schemeClr val="tx1"/>
                </a:solidFill>
                <a:effectLst/>
                <a:latin typeface="+mn-lt"/>
                <a:ea typeface="+mn-ea"/>
                <a:cs typeface="+mn-cs"/>
              </a:rPr>
              <a:t>Ayeyarwady</a:t>
            </a:r>
            <a:r>
              <a:rPr lang="en-GB" sz="1200" b="0" i="0" kern="1200" dirty="0">
                <a:solidFill>
                  <a:schemeClr val="tx1"/>
                </a:solidFill>
                <a:effectLst/>
                <a:latin typeface="+mn-lt"/>
                <a:ea typeface="+mn-ea"/>
                <a:cs typeface="+mn-cs"/>
              </a:rPr>
              <a:t> delta region.</a:t>
            </a:r>
          </a:p>
          <a:p>
            <a:r>
              <a:rPr lang="en-GB" sz="1200" b="0" i="0" kern="1200" dirty="0">
                <a:solidFill>
                  <a:schemeClr val="tx1"/>
                </a:solidFill>
                <a:effectLst/>
                <a:latin typeface="+mn-lt"/>
                <a:ea typeface="+mn-ea"/>
                <a:cs typeface="+mn-cs"/>
              </a:rPr>
              <a:t>Photo ID 178562. 22/05/2008. </a:t>
            </a:r>
            <a:r>
              <a:rPr lang="en-GB" sz="1200" b="0" i="0" kern="1200" dirty="0" err="1">
                <a:solidFill>
                  <a:schemeClr val="tx1"/>
                </a:solidFill>
                <a:effectLst/>
                <a:latin typeface="+mn-lt"/>
                <a:ea typeface="+mn-ea"/>
                <a:cs typeface="+mn-cs"/>
              </a:rPr>
              <a:t>Bebaye</a:t>
            </a:r>
            <a:r>
              <a:rPr lang="en-GB" sz="1200" b="0" i="0" kern="1200" dirty="0">
                <a:solidFill>
                  <a:schemeClr val="tx1"/>
                </a:solidFill>
                <a:effectLst/>
                <a:latin typeface="+mn-lt"/>
                <a:ea typeface="+mn-ea"/>
                <a:cs typeface="+mn-cs"/>
              </a:rPr>
              <a:t> Township, Myanmar. UN Photo/Evan Schneider. </a:t>
            </a:r>
            <a:r>
              <a:rPr lang="en-GB" sz="1200" b="0" i="0" u="none" strike="noStrike" kern="1200" dirty="0">
                <a:solidFill>
                  <a:schemeClr val="tx1"/>
                </a:solidFill>
                <a:effectLst/>
                <a:latin typeface="+mn-lt"/>
                <a:ea typeface="+mn-ea"/>
                <a:cs typeface="+mn-cs"/>
                <a:hlinkClick r:id="rId3"/>
              </a:rPr>
              <a:t>unmultimedia.org/photo/</a:t>
            </a:r>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D48E13F6-0F16-4BF3-AEE5-32966D363EA4}" type="slidenum">
              <a:rPr lang="en-GB" smtClean="0">
                <a:solidFill>
                  <a:prstClr val="black"/>
                </a:solidFill>
              </a:rPr>
              <a:pPr/>
              <a:t>54</a:t>
            </a:fld>
            <a:endParaRPr lang="en-GB">
              <a:solidFill>
                <a:prstClr val="black"/>
              </a:solidFill>
            </a:endParaRPr>
          </a:p>
        </p:txBody>
      </p:sp>
    </p:spTree>
    <p:extLst>
      <p:ext uri="{BB962C8B-B14F-4D97-AF65-F5344CB8AC3E}">
        <p14:creationId xmlns:p14="http://schemas.microsoft.com/office/powerpoint/2010/main" val="12074856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baseline="0" dirty="0" smtClean="0"/>
              <a:t>Media……</a:t>
            </a:r>
            <a:r>
              <a:rPr lang="en-IE" baseline="0" dirty="0" err="1" smtClean="0"/>
              <a:t>skynews</a:t>
            </a:r>
            <a:r>
              <a:rPr lang="en-IE" baseline="0" dirty="0" smtClean="0"/>
              <a:t> effect</a:t>
            </a:r>
          </a:p>
          <a:p>
            <a:endParaRPr lang="en-IE" dirty="0"/>
          </a:p>
        </p:txBody>
      </p:sp>
      <p:sp>
        <p:nvSpPr>
          <p:cNvPr id="4" name="Slide Number Placeholder 3"/>
          <p:cNvSpPr>
            <a:spLocks noGrp="1"/>
          </p:cNvSpPr>
          <p:nvPr>
            <p:ph type="sldNum" sz="quarter" idx="10"/>
          </p:nvPr>
        </p:nvSpPr>
        <p:spPr/>
        <p:txBody>
          <a:bodyPr/>
          <a:lstStyle/>
          <a:p>
            <a:fld id="{A355EEAD-4BD4-472E-B850-FCDCB30F9991}" type="slidenum">
              <a:rPr lang="en-GB" smtClean="0">
                <a:solidFill>
                  <a:prstClr val="black"/>
                </a:solidFill>
              </a:rPr>
              <a:pPr/>
              <a:t>10</a:t>
            </a:fld>
            <a:endParaRPr lang="en-GB" dirty="0">
              <a:solidFill>
                <a:prstClr val="black"/>
              </a:solidFill>
            </a:endParaRPr>
          </a:p>
        </p:txBody>
      </p:sp>
    </p:spTree>
    <p:extLst>
      <p:ext uri="{BB962C8B-B14F-4D97-AF65-F5344CB8AC3E}">
        <p14:creationId xmlns:p14="http://schemas.microsoft.com/office/powerpoint/2010/main" val="531470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Sierra Leone mudslides – comment here</a:t>
            </a:r>
            <a:endParaRPr lang="en-IE" dirty="0"/>
          </a:p>
        </p:txBody>
      </p:sp>
      <p:sp>
        <p:nvSpPr>
          <p:cNvPr id="4" name="Slide Number Placeholder 3"/>
          <p:cNvSpPr>
            <a:spLocks noGrp="1"/>
          </p:cNvSpPr>
          <p:nvPr>
            <p:ph type="sldNum" sz="quarter" idx="10"/>
          </p:nvPr>
        </p:nvSpPr>
        <p:spPr/>
        <p:txBody>
          <a:bodyPr/>
          <a:lstStyle/>
          <a:p>
            <a:fld id="{A355EEAD-4BD4-472E-B850-FCDCB30F9991}" type="slidenum">
              <a:rPr lang="en-GB" smtClean="0">
                <a:solidFill>
                  <a:prstClr val="black"/>
                </a:solidFill>
              </a:rPr>
              <a:pPr/>
              <a:t>11</a:t>
            </a:fld>
            <a:endParaRPr lang="en-GB" dirty="0">
              <a:solidFill>
                <a:prstClr val="black"/>
              </a:solidFill>
            </a:endParaRPr>
          </a:p>
        </p:txBody>
      </p:sp>
    </p:spTree>
    <p:extLst>
      <p:ext uri="{BB962C8B-B14F-4D97-AF65-F5344CB8AC3E}">
        <p14:creationId xmlns:p14="http://schemas.microsoft.com/office/powerpoint/2010/main" val="500839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A355EEAD-4BD4-472E-B850-FCDCB30F9991}" type="slidenum">
              <a:rPr lang="en-GB" smtClean="0">
                <a:solidFill>
                  <a:prstClr val="black"/>
                </a:solidFill>
              </a:rPr>
              <a:pPr/>
              <a:t>13</a:t>
            </a:fld>
            <a:endParaRPr lang="en-GB" dirty="0">
              <a:solidFill>
                <a:prstClr val="black"/>
              </a:solidFill>
            </a:endParaRPr>
          </a:p>
        </p:txBody>
      </p:sp>
    </p:spTree>
    <p:extLst>
      <p:ext uri="{BB962C8B-B14F-4D97-AF65-F5344CB8AC3E}">
        <p14:creationId xmlns:p14="http://schemas.microsoft.com/office/powerpoint/2010/main" val="3060109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Reference: ICVA Grand Bargain Aide Memoire https://www.icvanetwork.org/resources/grand-bargain-aide-memoire-gender-mainstreaming </a:t>
            </a:r>
          </a:p>
          <a:p>
            <a:r>
              <a:rPr lang="en-IE" dirty="0" smtClean="0"/>
              <a:t>http://www.actionaid.org/sites/files/actionaid/on_the_frontline_catalysing_womens_leadership_in_humanitarian_action.pdf</a:t>
            </a:r>
            <a:endParaRPr lang="en-IE" dirty="0"/>
          </a:p>
        </p:txBody>
      </p:sp>
      <p:sp>
        <p:nvSpPr>
          <p:cNvPr id="4" name="Slide Number Placeholder 3"/>
          <p:cNvSpPr>
            <a:spLocks noGrp="1"/>
          </p:cNvSpPr>
          <p:nvPr>
            <p:ph type="sldNum" sz="quarter" idx="10"/>
          </p:nvPr>
        </p:nvSpPr>
        <p:spPr/>
        <p:txBody>
          <a:bodyPr/>
          <a:lstStyle/>
          <a:p>
            <a:fld id="{A355EEAD-4BD4-472E-B850-FCDCB30F9991}" type="slidenum">
              <a:rPr lang="en-GB" smtClean="0">
                <a:solidFill>
                  <a:prstClr val="black"/>
                </a:solidFill>
              </a:rPr>
              <a:pPr/>
              <a:t>14</a:t>
            </a:fld>
            <a:endParaRPr lang="en-GB" dirty="0">
              <a:solidFill>
                <a:prstClr val="black"/>
              </a:solidFill>
            </a:endParaRPr>
          </a:p>
        </p:txBody>
      </p:sp>
    </p:spTree>
    <p:extLst>
      <p:ext uri="{BB962C8B-B14F-4D97-AF65-F5344CB8AC3E}">
        <p14:creationId xmlns:p14="http://schemas.microsoft.com/office/powerpoint/2010/main" val="1658113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A355EEAD-4BD4-472E-B850-FCDCB30F9991}" type="slidenum">
              <a:rPr lang="en-GB" smtClean="0">
                <a:solidFill>
                  <a:prstClr val="black"/>
                </a:solidFill>
              </a:rPr>
              <a:pPr/>
              <a:t>15</a:t>
            </a:fld>
            <a:endParaRPr lang="en-GB" dirty="0">
              <a:solidFill>
                <a:prstClr val="black"/>
              </a:solidFill>
            </a:endParaRPr>
          </a:p>
        </p:txBody>
      </p:sp>
    </p:spTree>
    <p:extLst>
      <p:ext uri="{BB962C8B-B14F-4D97-AF65-F5344CB8AC3E}">
        <p14:creationId xmlns:p14="http://schemas.microsoft.com/office/powerpoint/2010/main" val="1451702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A355EEAD-4BD4-472E-B850-FCDCB30F9991}" type="slidenum">
              <a:rPr lang="en-GB" smtClean="0">
                <a:solidFill>
                  <a:prstClr val="black"/>
                </a:solidFill>
              </a:rPr>
              <a:pPr/>
              <a:t>16</a:t>
            </a:fld>
            <a:endParaRPr lang="en-GB" dirty="0">
              <a:solidFill>
                <a:prstClr val="black"/>
              </a:solidFill>
            </a:endParaRPr>
          </a:p>
        </p:txBody>
      </p:sp>
    </p:spTree>
    <p:extLst>
      <p:ext uri="{BB962C8B-B14F-4D97-AF65-F5344CB8AC3E}">
        <p14:creationId xmlns:p14="http://schemas.microsoft.com/office/powerpoint/2010/main" val="1729050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 Highlighted as an approach Trócaire uses that is not common to all – accompaniment versus</a:t>
            </a:r>
            <a:r>
              <a:rPr lang="en-IE" baseline="0" dirty="0" smtClean="0"/>
              <a:t> subcontracting</a:t>
            </a:r>
            <a:endParaRPr lang="en-IE" dirty="0"/>
          </a:p>
        </p:txBody>
      </p:sp>
      <p:sp>
        <p:nvSpPr>
          <p:cNvPr id="4" name="Slide Number Placeholder 3"/>
          <p:cNvSpPr>
            <a:spLocks noGrp="1"/>
          </p:cNvSpPr>
          <p:nvPr>
            <p:ph type="sldNum" sz="quarter" idx="10"/>
          </p:nvPr>
        </p:nvSpPr>
        <p:spPr/>
        <p:txBody>
          <a:bodyPr/>
          <a:lstStyle/>
          <a:p>
            <a:fld id="{A355EEAD-4BD4-472E-B850-FCDCB30F9991}" type="slidenum">
              <a:rPr lang="en-GB" smtClean="0">
                <a:solidFill>
                  <a:prstClr val="black"/>
                </a:solidFill>
              </a:rPr>
              <a:pPr/>
              <a:t>17</a:t>
            </a:fld>
            <a:endParaRPr lang="en-GB" dirty="0">
              <a:solidFill>
                <a:prstClr val="black"/>
              </a:solidFill>
            </a:endParaRPr>
          </a:p>
        </p:txBody>
      </p:sp>
    </p:spTree>
    <p:extLst>
      <p:ext uri="{BB962C8B-B14F-4D97-AF65-F5344CB8AC3E}">
        <p14:creationId xmlns:p14="http://schemas.microsoft.com/office/powerpoint/2010/main" val="3050105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10"/>
          </p:nvPr>
        </p:nvSpPr>
        <p:spPr/>
        <p:txBody>
          <a:bodyPr/>
          <a:lstStyle/>
          <a:p>
            <a:fld id="{A355EEAD-4BD4-472E-B850-FCDCB30F9991}" type="slidenum">
              <a:rPr lang="en-GB" smtClean="0">
                <a:solidFill>
                  <a:prstClr val="black"/>
                </a:solidFill>
              </a:rPr>
              <a:pPr/>
              <a:t>21</a:t>
            </a:fld>
            <a:endParaRPr lang="en-GB" dirty="0">
              <a:solidFill>
                <a:prstClr val="black"/>
              </a:solidFill>
            </a:endParaRPr>
          </a:p>
        </p:txBody>
      </p:sp>
    </p:spTree>
    <p:extLst>
      <p:ext uri="{BB962C8B-B14F-4D97-AF65-F5344CB8AC3E}">
        <p14:creationId xmlns:p14="http://schemas.microsoft.com/office/powerpoint/2010/main" val="2416367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6DF40593-6577-4F24-9597-D239AB038781}" type="datetimeFigureOut">
              <a:rPr lang="en-IE" smtClean="0"/>
              <a:t>25/09/2017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1964FB-44EE-4380-8714-B90DBFDA0F3A}" type="slidenum">
              <a:rPr lang="en-IE" smtClean="0"/>
              <a:t>‹#›</a:t>
            </a:fld>
            <a:endParaRPr lang="en-IE"/>
          </a:p>
        </p:txBody>
      </p:sp>
    </p:spTree>
    <p:extLst>
      <p:ext uri="{BB962C8B-B14F-4D97-AF65-F5344CB8AC3E}">
        <p14:creationId xmlns:p14="http://schemas.microsoft.com/office/powerpoint/2010/main" val="393797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DF40593-6577-4F24-9597-D239AB038781}" type="datetimeFigureOut">
              <a:rPr lang="en-IE" smtClean="0"/>
              <a:t>25/09/2017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1964FB-44EE-4380-8714-B90DBFDA0F3A}" type="slidenum">
              <a:rPr lang="en-IE" smtClean="0"/>
              <a:t>‹#›</a:t>
            </a:fld>
            <a:endParaRPr lang="en-IE"/>
          </a:p>
        </p:txBody>
      </p:sp>
    </p:spTree>
    <p:extLst>
      <p:ext uri="{BB962C8B-B14F-4D97-AF65-F5344CB8AC3E}">
        <p14:creationId xmlns:p14="http://schemas.microsoft.com/office/powerpoint/2010/main" val="18605538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DF40593-6577-4F24-9597-D239AB038781}" type="datetimeFigureOut">
              <a:rPr lang="en-IE" smtClean="0"/>
              <a:t>25/09/2017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1964FB-44EE-4380-8714-B90DBFDA0F3A}" type="slidenum">
              <a:rPr lang="en-IE" smtClean="0"/>
              <a:t>‹#›</a:t>
            </a:fld>
            <a:endParaRPr lang="en-IE"/>
          </a:p>
        </p:txBody>
      </p:sp>
    </p:spTree>
    <p:extLst>
      <p:ext uri="{BB962C8B-B14F-4D97-AF65-F5344CB8AC3E}">
        <p14:creationId xmlns:p14="http://schemas.microsoft.com/office/powerpoint/2010/main" val="1802323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GB" altLang="en-US"/>
          </a:p>
        </p:txBody>
      </p:sp>
      <p:sp>
        <p:nvSpPr>
          <p:cNvPr id="8" name="Footer Placeholder 4"/>
          <p:cNvSpPr>
            <a:spLocks noGrp="1"/>
          </p:cNvSpPr>
          <p:nvPr>
            <p:ph type="ftr" sz="quarter" idx="11"/>
          </p:nvPr>
        </p:nvSpPr>
        <p:spPr/>
        <p:txBody>
          <a:bodyPr/>
          <a:lstStyle>
            <a:lvl1pPr>
              <a:defRPr/>
            </a:lvl1pPr>
          </a:lstStyle>
          <a:p>
            <a:pPr>
              <a:defRPr/>
            </a:pPr>
            <a:endParaRPr lang="en-GB" altLang="en-US"/>
          </a:p>
        </p:txBody>
      </p:sp>
      <p:sp>
        <p:nvSpPr>
          <p:cNvPr id="9" name="Slide Number Placeholder 5"/>
          <p:cNvSpPr>
            <a:spLocks noGrp="1"/>
          </p:cNvSpPr>
          <p:nvPr>
            <p:ph type="sldNum" sz="quarter" idx="12"/>
          </p:nvPr>
        </p:nvSpPr>
        <p:spPr/>
        <p:txBody>
          <a:bodyPr/>
          <a:lstStyle>
            <a:lvl1pPr>
              <a:defRPr/>
            </a:lvl1pPr>
          </a:lstStyle>
          <a:p>
            <a:fld id="{F6C90ABC-95B3-49A8-8012-E513006C74A5}" type="slidenum">
              <a:rPr lang="en-GB" altLang="en-US"/>
              <a:pPr/>
              <a:t>‹#›</a:t>
            </a:fld>
            <a:endParaRPr lang="en-GB" altLang="en-US"/>
          </a:p>
        </p:txBody>
      </p:sp>
    </p:spTree>
    <p:extLst>
      <p:ext uri="{BB962C8B-B14F-4D97-AF65-F5344CB8AC3E}">
        <p14:creationId xmlns:p14="http://schemas.microsoft.com/office/powerpoint/2010/main" val="645009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fld id="{A5B45F72-A224-4C55-8BA9-EED7DD3853E8}" type="slidenum">
              <a:rPr lang="en-GB" altLang="en-US"/>
              <a:pPr/>
              <a:t>‹#›</a:t>
            </a:fld>
            <a:endParaRPr lang="en-GB" altLang="en-US"/>
          </a:p>
        </p:txBody>
      </p:sp>
    </p:spTree>
    <p:extLst>
      <p:ext uri="{BB962C8B-B14F-4D97-AF65-F5344CB8AC3E}">
        <p14:creationId xmlns:p14="http://schemas.microsoft.com/office/powerpoint/2010/main" val="4172979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p:txBody>
          <a:bodyPr/>
          <a:lstStyle>
            <a:lvl1pPr>
              <a:defRPr/>
            </a:lvl1pPr>
          </a:lstStyle>
          <a:p>
            <a:pPr>
              <a:defRPr/>
            </a:pPr>
            <a:endParaRPr lang="en-GB" altLang="en-US"/>
          </a:p>
        </p:txBody>
      </p:sp>
      <p:sp>
        <p:nvSpPr>
          <p:cNvPr id="8" name="Footer Placeholder 4"/>
          <p:cNvSpPr>
            <a:spLocks noGrp="1"/>
          </p:cNvSpPr>
          <p:nvPr>
            <p:ph type="ftr" sz="quarter" idx="11"/>
          </p:nvPr>
        </p:nvSpPr>
        <p:spPr/>
        <p:txBody>
          <a:bodyPr/>
          <a:lstStyle>
            <a:lvl1pPr>
              <a:defRPr/>
            </a:lvl1pPr>
          </a:lstStyle>
          <a:p>
            <a:pPr>
              <a:defRPr/>
            </a:pPr>
            <a:endParaRPr lang="en-GB" altLang="en-US"/>
          </a:p>
        </p:txBody>
      </p:sp>
      <p:sp>
        <p:nvSpPr>
          <p:cNvPr id="9" name="Slide Number Placeholder 5"/>
          <p:cNvSpPr>
            <a:spLocks noGrp="1"/>
          </p:cNvSpPr>
          <p:nvPr>
            <p:ph type="sldNum" sz="quarter" idx="12"/>
          </p:nvPr>
        </p:nvSpPr>
        <p:spPr/>
        <p:txBody>
          <a:bodyPr/>
          <a:lstStyle>
            <a:lvl1pPr>
              <a:defRPr/>
            </a:lvl1pPr>
          </a:lstStyle>
          <a:p>
            <a:fld id="{29A0271B-99AA-4599-AE55-36A599B48248}" type="slidenum">
              <a:rPr lang="en-GB" altLang="en-US"/>
              <a:pPr/>
              <a:t>‹#›</a:t>
            </a:fld>
            <a:endParaRPr lang="en-GB" altLang="en-US"/>
          </a:p>
        </p:txBody>
      </p:sp>
    </p:spTree>
    <p:extLst>
      <p:ext uri="{BB962C8B-B14F-4D97-AF65-F5344CB8AC3E}">
        <p14:creationId xmlns:p14="http://schemas.microsoft.com/office/powerpoint/2010/main" val="2743320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GB" altLang="en-US"/>
          </a:p>
        </p:txBody>
      </p:sp>
      <p:sp>
        <p:nvSpPr>
          <p:cNvPr id="6" name="Footer Placeholder 4"/>
          <p:cNvSpPr>
            <a:spLocks noGrp="1"/>
          </p:cNvSpPr>
          <p:nvPr>
            <p:ph type="ftr" sz="quarter" idx="11"/>
          </p:nvPr>
        </p:nvSpPr>
        <p:spPr/>
        <p:txBody>
          <a:bodyPr/>
          <a:lstStyle>
            <a:lvl1pPr>
              <a:defRPr/>
            </a:lvl1pPr>
          </a:lstStyle>
          <a:p>
            <a:pPr>
              <a:defRPr/>
            </a:pPr>
            <a:endParaRPr lang="en-GB" altLang="en-US"/>
          </a:p>
        </p:txBody>
      </p:sp>
      <p:sp>
        <p:nvSpPr>
          <p:cNvPr id="7" name="Slide Number Placeholder 5"/>
          <p:cNvSpPr>
            <a:spLocks noGrp="1"/>
          </p:cNvSpPr>
          <p:nvPr>
            <p:ph type="sldNum" sz="quarter" idx="12"/>
          </p:nvPr>
        </p:nvSpPr>
        <p:spPr/>
        <p:txBody>
          <a:bodyPr/>
          <a:lstStyle>
            <a:lvl1pPr>
              <a:defRPr/>
            </a:lvl1pPr>
          </a:lstStyle>
          <a:p>
            <a:fld id="{341F6240-1595-4E70-88C1-D678436D747A}" type="slidenum">
              <a:rPr lang="en-GB" altLang="en-US"/>
              <a:pPr/>
              <a:t>‹#›</a:t>
            </a:fld>
            <a:endParaRPr lang="en-GB" altLang="en-US"/>
          </a:p>
        </p:txBody>
      </p:sp>
    </p:spTree>
    <p:extLst>
      <p:ext uri="{BB962C8B-B14F-4D97-AF65-F5344CB8AC3E}">
        <p14:creationId xmlns:p14="http://schemas.microsoft.com/office/powerpoint/2010/main" val="2465050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GB" altLang="en-US"/>
          </a:p>
        </p:txBody>
      </p:sp>
      <p:sp>
        <p:nvSpPr>
          <p:cNvPr id="8" name="Footer Placeholder 4"/>
          <p:cNvSpPr>
            <a:spLocks noGrp="1"/>
          </p:cNvSpPr>
          <p:nvPr>
            <p:ph type="ftr" sz="quarter" idx="11"/>
          </p:nvPr>
        </p:nvSpPr>
        <p:spPr/>
        <p:txBody>
          <a:bodyPr/>
          <a:lstStyle>
            <a:lvl1pPr>
              <a:defRPr/>
            </a:lvl1pPr>
          </a:lstStyle>
          <a:p>
            <a:pPr>
              <a:defRPr/>
            </a:pPr>
            <a:endParaRPr lang="en-GB" altLang="en-US"/>
          </a:p>
        </p:txBody>
      </p:sp>
      <p:sp>
        <p:nvSpPr>
          <p:cNvPr id="9" name="Slide Number Placeholder 5"/>
          <p:cNvSpPr>
            <a:spLocks noGrp="1"/>
          </p:cNvSpPr>
          <p:nvPr>
            <p:ph type="sldNum" sz="quarter" idx="12"/>
          </p:nvPr>
        </p:nvSpPr>
        <p:spPr/>
        <p:txBody>
          <a:bodyPr/>
          <a:lstStyle>
            <a:lvl1pPr>
              <a:defRPr/>
            </a:lvl1pPr>
          </a:lstStyle>
          <a:p>
            <a:fld id="{FCBB5C1A-F1A0-41F3-884F-DC2B64356C93}" type="slidenum">
              <a:rPr lang="en-GB" altLang="en-US"/>
              <a:pPr/>
              <a:t>‹#›</a:t>
            </a:fld>
            <a:endParaRPr lang="en-GB" altLang="en-US"/>
          </a:p>
        </p:txBody>
      </p:sp>
    </p:spTree>
    <p:extLst>
      <p:ext uri="{BB962C8B-B14F-4D97-AF65-F5344CB8AC3E}">
        <p14:creationId xmlns:p14="http://schemas.microsoft.com/office/powerpoint/2010/main" val="2876254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GB" altLang="en-US"/>
          </a:p>
        </p:txBody>
      </p:sp>
      <p:sp>
        <p:nvSpPr>
          <p:cNvPr id="4" name="Footer Placeholder 4"/>
          <p:cNvSpPr>
            <a:spLocks noGrp="1"/>
          </p:cNvSpPr>
          <p:nvPr>
            <p:ph type="ftr" sz="quarter" idx="11"/>
          </p:nvPr>
        </p:nvSpPr>
        <p:spPr/>
        <p:txBody>
          <a:bodyPr/>
          <a:lstStyle>
            <a:lvl1pPr>
              <a:defRPr/>
            </a:lvl1pPr>
          </a:lstStyle>
          <a:p>
            <a:pPr>
              <a:defRPr/>
            </a:pPr>
            <a:endParaRPr lang="en-GB" altLang="en-US"/>
          </a:p>
        </p:txBody>
      </p:sp>
      <p:sp>
        <p:nvSpPr>
          <p:cNvPr id="5" name="Slide Number Placeholder 5"/>
          <p:cNvSpPr>
            <a:spLocks noGrp="1"/>
          </p:cNvSpPr>
          <p:nvPr>
            <p:ph type="sldNum" sz="quarter" idx="12"/>
          </p:nvPr>
        </p:nvSpPr>
        <p:spPr/>
        <p:txBody>
          <a:bodyPr/>
          <a:lstStyle>
            <a:lvl1pPr>
              <a:defRPr/>
            </a:lvl1pPr>
          </a:lstStyle>
          <a:p>
            <a:fld id="{487D1745-0340-4404-9700-86CCF1FACDAA}" type="slidenum">
              <a:rPr lang="en-GB" altLang="en-US"/>
              <a:pPr/>
              <a:t>‹#›</a:t>
            </a:fld>
            <a:endParaRPr lang="en-GB" altLang="en-US"/>
          </a:p>
        </p:txBody>
      </p:sp>
    </p:spTree>
    <p:extLst>
      <p:ext uri="{BB962C8B-B14F-4D97-AF65-F5344CB8AC3E}">
        <p14:creationId xmlns:p14="http://schemas.microsoft.com/office/powerpoint/2010/main" val="4048433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en-GB" altLang="en-U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en-GB" altLang="en-US"/>
          </a:p>
        </p:txBody>
      </p:sp>
      <p:sp>
        <p:nvSpPr>
          <p:cNvPr id="6" name="Slide Number Placeholder 8"/>
          <p:cNvSpPr>
            <a:spLocks noGrp="1"/>
          </p:cNvSpPr>
          <p:nvPr>
            <p:ph type="sldNum" sz="quarter" idx="12"/>
          </p:nvPr>
        </p:nvSpPr>
        <p:spPr/>
        <p:txBody>
          <a:bodyPr/>
          <a:lstStyle>
            <a:lvl1pPr>
              <a:defRPr/>
            </a:lvl1pPr>
          </a:lstStyle>
          <a:p>
            <a:fld id="{B826E5CE-E144-400E-BC39-D0E622082211}" type="slidenum">
              <a:rPr lang="en-GB" altLang="en-US"/>
              <a:pPr/>
              <a:t>‹#›</a:t>
            </a:fld>
            <a:endParaRPr lang="en-GB" altLang="en-US"/>
          </a:p>
        </p:txBody>
      </p:sp>
    </p:spTree>
    <p:extLst>
      <p:ext uri="{BB962C8B-B14F-4D97-AF65-F5344CB8AC3E}">
        <p14:creationId xmlns:p14="http://schemas.microsoft.com/office/powerpoint/2010/main" val="37535033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a:xfrm>
            <a:off x="349250" y="6459538"/>
            <a:ext cx="1963738" cy="365125"/>
          </a:xfrm>
        </p:spPr>
        <p:txBody>
          <a:bodyPr/>
          <a:lstStyle>
            <a:lvl1pPr algn="l">
              <a:defRPr/>
            </a:lvl1pPr>
          </a:lstStyle>
          <a:p>
            <a:pPr>
              <a:defRPr/>
            </a:pPr>
            <a:endParaRPr lang="en-GB" altLang="en-US"/>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en-GB" altLang="en-US">
              <a:solidFill>
                <a:srgbClr val="637052"/>
              </a:solidFill>
            </a:endParaRPr>
          </a:p>
        </p:txBody>
      </p:sp>
      <p:sp>
        <p:nvSpPr>
          <p:cNvPr id="9" name="Slide Number Placeholder 6"/>
          <p:cNvSpPr>
            <a:spLocks noGrp="1"/>
          </p:cNvSpPr>
          <p:nvPr>
            <p:ph type="sldNum" sz="quarter" idx="12"/>
          </p:nvPr>
        </p:nvSpPr>
        <p:spPr/>
        <p:txBody>
          <a:bodyPr/>
          <a:lstStyle>
            <a:lvl1pPr>
              <a:defRPr>
                <a:solidFill>
                  <a:schemeClr val="tx2"/>
                </a:solidFill>
              </a:defRPr>
            </a:lvl1pPr>
          </a:lstStyle>
          <a:p>
            <a:fld id="{CDF344AC-7689-4E01-97D8-F5CEE0C22556}" type="slidenum">
              <a:rPr lang="en-GB" altLang="en-US">
                <a:solidFill>
                  <a:srgbClr val="637052"/>
                </a:solidFill>
              </a:rPr>
              <a:pPr/>
              <a:t>‹#›</a:t>
            </a:fld>
            <a:endParaRPr lang="en-GB" altLang="en-US">
              <a:solidFill>
                <a:srgbClr val="637052"/>
              </a:solidFill>
            </a:endParaRPr>
          </a:p>
        </p:txBody>
      </p:sp>
    </p:spTree>
    <p:extLst>
      <p:ext uri="{BB962C8B-B14F-4D97-AF65-F5344CB8AC3E}">
        <p14:creationId xmlns:p14="http://schemas.microsoft.com/office/powerpoint/2010/main" val="2397570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DF40593-6577-4F24-9597-D239AB038781}" type="datetimeFigureOut">
              <a:rPr lang="en-IE" smtClean="0"/>
              <a:t>25/09/2017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1964FB-44EE-4380-8714-B90DBFDA0F3A}" type="slidenum">
              <a:rPr lang="en-IE" smtClean="0"/>
              <a:t>‹#›</a:t>
            </a:fld>
            <a:endParaRPr lang="en-IE"/>
          </a:p>
        </p:txBody>
      </p:sp>
    </p:spTree>
    <p:extLst>
      <p:ext uri="{BB962C8B-B14F-4D97-AF65-F5344CB8AC3E}">
        <p14:creationId xmlns:p14="http://schemas.microsoft.com/office/powerpoint/2010/main" val="20286170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endParaRPr lang="en-GB" altLang="en-US"/>
          </a:p>
        </p:txBody>
      </p:sp>
      <p:sp>
        <p:nvSpPr>
          <p:cNvPr id="8" name="Footer Placeholder 5"/>
          <p:cNvSpPr>
            <a:spLocks noGrp="1"/>
          </p:cNvSpPr>
          <p:nvPr>
            <p:ph type="ftr" sz="quarter" idx="11"/>
          </p:nvPr>
        </p:nvSpPr>
        <p:spPr/>
        <p:txBody>
          <a:bodyPr/>
          <a:lstStyle>
            <a:lvl1pPr>
              <a:defRPr/>
            </a:lvl1pPr>
          </a:lstStyle>
          <a:p>
            <a:pPr>
              <a:defRPr/>
            </a:pPr>
            <a:endParaRPr lang="en-GB" altLang="en-US"/>
          </a:p>
        </p:txBody>
      </p:sp>
      <p:sp>
        <p:nvSpPr>
          <p:cNvPr id="9" name="Slide Number Placeholder 6"/>
          <p:cNvSpPr>
            <a:spLocks noGrp="1"/>
          </p:cNvSpPr>
          <p:nvPr>
            <p:ph type="sldNum" sz="quarter" idx="12"/>
          </p:nvPr>
        </p:nvSpPr>
        <p:spPr/>
        <p:txBody>
          <a:bodyPr/>
          <a:lstStyle>
            <a:lvl1pPr>
              <a:defRPr/>
            </a:lvl1pPr>
          </a:lstStyle>
          <a:p>
            <a:fld id="{38B0D4C5-CFD9-4486-89B7-F6CC3AD1F06A}" type="slidenum">
              <a:rPr lang="en-GB" altLang="en-US"/>
              <a:pPr/>
              <a:t>‹#›</a:t>
            </a:fld>
            <a:endParaRPr lang="en-GB" altLang="en-US"/>
          </a:p>
        </p:txBody>
      </p:sp>
    </p:spTree>
    <p:extLst>
      <p:ext uri="{BB962C8B-B14F-4D97-AF65-F5344CB8AC3E}">
        <p14:creationId xmlns:p14="http://schemas.microsoft.com/office/powerpoint/2010/main" val="42303107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GB" altLang="en-US"/>
          </a:p>
        </p:txBody>
      </p:sp>
      <p:sp>
        <p:nvSpPr>
          <p:cNvPr id="5" name="Footer Placeholder 4"/>
          <p:cNvSpPr>
            <a:spLocks noGrp="1"/>
          </p:cNvSpPr>
          <p:nvPr>
            <p:ph type="ftr" sz="quarter" idx="11"/>
          </p:nvPr>
        </p:nvSpPr>
        <p:spPr/>
        <p:txBody>
          <a:bodyPr/>
          <a:lstStyle>
            <a:lvl1pPr>
              <a:defRPr/>
            </a:lvl1pPr>
          </a:lstStyle>
          <a:p>
            <a:pPr>
              <a:defRPr/>
            </a:pPr>
            <a:endParaRPr lang="en-GB" altLang="en-US"/>
          </a:p>
        </p:txBody>
      </p:sp>
      <p:sp>
        <p:nvSpPr>
          <p:cNvPr id="6" name="Slide Number Placeholder 5"/>
          <p:cNvSpPr>
            <a:spLocks noGrp="1"/>
          </p:cNvSpPr>
          <p:nvPr>
            <p:ph type="sldNum" sz="quarter" idx="12"/>
          </p:nvPr>
        </p:nvSpPr>
        <p:spPr/>
        <p:txBody>
          <a:bodyPr/>
          <a:lstStyle>
            <a:lvl1pPr>
              <a:defRPr/>
            </a:lvl1pPr>
          </a:lstStyle>
          <a:p>
            <a:fld id="{C7547E10-54B3-45EA-AC01-F52A741B4449}" type="slidenum">
              <a:rPr lang="en-GB" altLang="en-US"/>
              <a:pPr/>
              <a:t>‹#›</a:t>
            </a:fld>
            <a:endParaRPr lang="en-GB" altLang="en-US"/>
          </a:p>
        </p:txBody>
      </p:sp>
    </p:spTree>
    <p:extLst>
      <p:ext uri="{BB962C8B-B14F-4D97-AF65-F5344CB8AC3E}">
        <p14:creationId xmlns:p14="http://schemas.microsoft.com/office/powerpoint/2010/main" val="10028223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endParaRPr lang="en-GB" altLang="en-US"/>
          </a:p>
        </p:txBody>
      </p:sp>
      <p:sp>
        <p:nvSpPr>
          <p:cNvPr id="7" name="Footer Placeholder 4"/>
          <p:cNvSpPr>
            <a:spLocks noGrp="1"/>
          </p:cNvSpPr>
          <p:nvPr>
            <p:ph type="ftr" sz="quarter" idx="11"/>
          </p:nvPr>
        </p:nvSpPr>
        <p:spPr/>
        <p:txBody>
          <a:bodyPr/>
          <a:lstStyle>
            <a:lvl1pPr>
              <a:defRPr/>
            </a:lvl1pPr>
          </a:lstStyle>
          <a:p>
            <a:pPr>
              <a:defRPr/>
            </a:pPr>
            <a:endParaRPr lang="en-GB" altLang="en-US"/>
          </a:p>
        </p:txBody>
      </p:sp>
      <p:sp>
        <p:nvSpPr>
          <p:cNvPr id="8" name="Slide Number Placeholder 5"/>
          <p:cNvSpPr>
            <a:spLocks noGrp="1"/>
          </p:cNvSpPr>
          <p:nvPr>
            <p:ph type="sldNum" sz="quarter" idx="12"/>
          </p:nvPr>
        </p:nvSpPr>
        <p:spPr/>
        <p:txBody>
          <a:bodyPr/>
          <a:lstStyle>
            <a:lvl1pPr>
              <a:defRPr/>
            </a:lvl1pPr>
          </a:lstStyle>
          <a:p>
            <a:fld id="{AF28727A-12A8-4E8E-879C-4A480B34A167}" type="slidenum">
              <a:rPr lang="en-GB" altLang="en-US"/>
              <a:pPr/>
              <a:t>‹#›</a:t>
            </a:fld>
            <a:endParaRPr lang="en-GB" altLang="en-US"/>
          </a:p>
        </p:txBody>
      </p:sp>
    </p:spTree>
    <p:extLst>
      <p:ext uri="{BB962C8B-B14F-4D97-AF65-F5344CB8AC3E}">
        <p14:creationId xmlns:p14="http://schemas.microsoft.com/office/powerpoint/2010/main" val="391082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accent1"/>
        </a:solidFill>
        <a:effectLst/>
      </p:bgPr>
    </p:bg>
    <p:spTree>
      <p:nvGrpSpPr>
        <p:cNvPr id="1" name=""/>
        <p:cNvGrpSpPr/>
        <p:nvPr/>
      </p:nvGrpSpPr>
      <p:grpSpPr>
        <a:xfrm>
          <a:off x="0" y="0"/>
          <a:ext cx="0" cy="0"/>
          <a:chOff x="0" y="0"/>
          <a:chExt cx="0" cy="0"/>
        </a:xfrm>
      </p:grpSpPr>
      <p:sp useBgFill="1">
        <p:nvSpPr>
          <p:cNvPr id="2" name="Title 1"/>
          <p:cNvSpPr>
            <a:spLocks noGrp="1"/>
          </p:cNvSpPr>
          <p:nvPr>
            <p:ph type="ctrTitle"/>
          </p:nvPr>
        </p:nvSpPr>
        <p:spPr>
          <a:xfrm>
            <a:off x="544513" y="2783397"/>
            <a:ext cx="7670573" cy="1470025"/>
          </a:xfrm>
        </p:spPr>
        <p:txBody>
          <a:bodyPr anchor="t" anchorCtr="0"/>
          <a:lstStyle>
            <a:lvl1pPr>
              <a:lnSpc>
                <a:spcPts val="4500"/>
              </a:lnSpc>
              <a:defRPr sz="4200">
                <a:solidFill>
                  <a:schemeClr val="bg1"/>
                </a:solidFill>
              </a:defRPr>
            </a:lvl1pPr>
          </a:lstStyle>
          <a:p>
            <a:r>
              <a:rPr lang="en-US" smtClean="0"/>
              <a:t>Click to edit Master title style</a:t>
            </a:r>
            <a:endParaRPr lang="en-GB" dirty="0"/>
          </a:p>
        </p:txBody>
      </p:sp>
      <p:pic>
        <p:nvPicPr>
          <p:cNvPr id="7" name="Picture 6" descr="Logo.png"/>
          <p:cNvPicPr>
            <a:picLocks noChangeAspect="1"/>
          </p:cNvPicPr>
          <p:nvPr userDrawn="1"/>
        </p:nvPicPr>
        <p:blipFill>
          <a:blip r:embed="rId2" cstate="print"/>
          <a:stretch>
            <a:fillRect/>
          </a:stretch>
        </p:blipFill>
        <p:spPr>
          <a:xfrm>
            <a:off x="4718169" y="725714"/>
            <a:ext cx="3889256" cy="762002"/>
          </a:xfrm>
          <a:prstGeom prst="rect">
            <a:avLst/>
          </a:prstGeom>
        </p:spPr>
      </p:pic>
      <p:pic>
        <p:nvPicPr>
          <p:cNvPr id="8" name="Picture 7" descr="Footer1.png"/>
          <p:cNvPicPr>
            <a:picLocks noChangeAspect="1"/>
          </p:cNvPicPr>
          <p:nvPr userDrawn="1"/>
        </p:nvPicPr>
        <p:blipFill>
          <a:blip r:embed="rId3" cstate="print"/>
          <a:stretch>
            <a:fillRect/>
          </a:stretch>
        </p:blipFill>
        <p:spPr>
          <a:xfrm>
            <a:off x="6565261" y="5738194"/>
            <a:ext cx="2042164" cy="649225"/>
          </a:xfrm>
          <a:prstGeom prst="rect">
            <a:avLst/>
          </a:prstGeom>
        </p:spPr>
      </p:pic>
      <p:cxnSp>
        <p:nvCxnSpPr>
          <p:cNvPr id="11" name="Straight Connector 10"/>
          <p:cNvCxnSpPr/>
          <p:nvPr userDrawn="1"/>
        </p:nvCxnSpPr>
        <p:spPr>
          <a:xfrm>
            <a:off x="544513" y="2177370"/>
            <a:ext cx="8062912"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544513" y="5313363"/>
            <a:ext cx="8062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544513" y="6127559"/>
            <a:ext cx="1435265" cy="230832"/>
          </a:xfrm>
          <a:prstGeom prst="rect">
            <a:avLst/>
          </a:prstGeom>
          <a:noFill/>
        </p:spPr>
        <p:txBody>
          <a:bodyPr wrap="none" lIns="0" tIns="0" rIns="0" bIns="0" rtlCol="0">
            <a:noAutofit/>
          </a:bodyPr>
          <a:lstStyle/>
          <a:p>
            <a:r>
              <a:rPr lang="en-GB" sz="1500" dirty="0">
                <a:solidFill>
                  <a:prstClr val="white"/>
                </a:solidFill>
              </a:rPr>
              <a:t>www.trocaire.org</a:t>
            </a:r>
            <a:endParaRPr lang="en-GB" sz="1500" dirty="0">
              <a:solidFill>
                <a:prstClr val="white"/>
              </a:solidFill>
            </a:endParaRPr>
          </a:p>
        </p:txBody>
      </p:sp>
    </p:spTree>
    <p:extLst>
      <p:ext uri="{BB962C8B-B14F-4D97-AF65-F5344CB8AC3E}">
        <p14:creationId xmlns:p14="http://schemas.microsoft.com/office/powerpoint/2010/main" val="817527989"/>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Final Slide">
    <p:bg>
      <p:bgPr>
        <a:solidFill>
          <a:schemeClr val="accent1"/>
        </a:solidFill>
        <a:effectLst/>
      </p:bgPr>
    </p:bg>
    <p:spTree>
      <p:nvGrpSpPr>
        <p:cNvPr id="1" name=""/>
        <p:cNvGrpSpPr/>
        <p:nvPr/>
      </p:nvGrpSpPr>
      <p:grpSpPr>
        <a:xfrm>
          <a:off x="0" y="0"/>
          <a:ext cx="0" cy="0"/>
          <a:chOff x="0" y="0"/>
          <a:chExt cx="0" cy="0"/>
        </a:xfrm>
      </p:grpSpPr>
      <p:pic>
        <p:nvPicPr>
          <p:cNvPr id="7" name="Picture 6" descr="Logo.png"/>
          <p:cNvPicPr>
            <a:picLocks noChangeAspect="1"/>
          </p:cNvPicPr>
          <p:nvPr userDrawn="1"/>
        </p:nvPicPr>
        <p:blipFill>
          <a:blip r:embed="rId2" cstate="print"/>
          <a:stretch>
            <a:fillRect/>
          </a:stretch>
        </p:blipFill>
        <p:spPr>
          <a:xfrm>
            <a:off x="4718169" y="725714"/>
            <a:ext cx="3889256" cy="762002"/>
          </a:xfrm>
          <a:prstGeom prst="rect">
            <a:avLst/>
          </a:prstGeom>
        </p:spPr>
      </p:pic>
      <p:pic>
        <p:nvPicPr>
          <p:cNvPr id="8" name="Picture 7" descr="Footer1.png"/>
          <p:cNvPicPr>
            <a:picLocks noChangeAspect="1"/>
          </p:cNvPicPr>
          <p:nvPr userDrawn="1"/>
        </p:nvPicPr>
        <p:blipFill>
          <a:blip r:embed="rId3" cstate="print"/>
          <a:stretch>
            <a:fillRect/>
          </a:stretch>
        </p:blipFill>
        <p:spPr>
          <a:xfrm>
            <a:off x="544513" y="4301278"/>
            <a:ext cx="2880000" cy="915582"/>
          </a:xfrm>
          <a:prstGeom prst="rect">
            <a:avLst/>
          </a:prstGeom>
        </p:spPr>
      </p:pic>
      <p:cxnSp>
        <p:nvCxnSpPr>
          <p:cNvPr id="11" name="Straight Connector 10"/>
          <p:cNvCxnSpPr/>
          <p:nvPr userDrawn="1"/>
        </p:nvCxnSpPr>
        <p:spPr>
          <a:xfrm>
            <a:off x="544513" y="2177370"/>
            <a:ext cx="8062912" cy="0"/>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544513" y="6221413"/>
            <a:ext cx="806291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544513" y="6396074"/>
            <a:ext cx="1435265" cy="230832"/>
          </a:xfrm>
          <a:prstGeom prst="rect">
            <a:avLst/>
          </a:prstGeom>
          <a:noFill/>
        </p:spPr>
        <p:txBody>
          <a:bodyPr wrap="none" lIns="0" tIns="0" rIns="0" bIns="0" rtlCol="0">
            <a:noAutofit/>
          </a:bodyPr>
          <a:lstStyle/>
          <a:p>
            <a:r>
              <a:rPr lang="en-GB" sz="1500" dirty="0">
                <a:solidFill>
                  <a:prstClr val="white"/>
                </a:solidFill>
              </a:rPr>
              <a:t>www.trocaire.org</a:t>
            </a:r>
            <a:endParaRPr lang="en-GB" sz="1500" dirty="0">
              <a:solidFill>
                <a:prstClr val="white"/>
              </a:solidFill>
            </a:endParaRPr>
          </a:p>
        </p:txBody>
      </p:sp>
      <p:sp>
        <p:nvSpPr>
          <p:cNvPr id="10" name="TextBox 9"/>
          <p:cNvSpPr txBox="1"/>
          <p:nvPr userDrawn="1"/>
        </p:nvSpPr>
        <p:spPr>
          <a:xfrm>
            <a:off x="544512" y="5234910"/>
            <a:ext cx="5010231" cy="679642"/>
          </a:xfrm>
          <a:prstGeom prst="rect">
            <a:avLst/>
          </a:prstGeom>
          <a:noFill/>
        </p:spPr>
        <p:txBody>
          <a:bodyPr wrap="none" lIns="0" tIns="0" rIns="0" bIns="0" rtlCol="0" anchor="b" anchorCtr="0">
            <a:noAutofit/>
          </a:bodyPr>
          <a:lstStyle/>
          <a:p>
            <a:r>
              <a:rPr lang="en-GB" dirty="0">
                <a:solidFill>
                  <a:prstClr val="white"/>
                </a:solidFill>
              </a:rPr>
              <a:t>Trócaire is the overseas development agency</a:t>
            </a:r>
            <a:br>
              <a:rPr lang="en-GB" dirty="0">
                <a:solidFill>
                  <a:prstClr val="white"/>
                </a:solidFill>
              </a:rPr>
            </a:br>
            <a:r>
              <a:rPr lang="en-GB" dirty="0">
                <a:solidFill>
                  <a:prstClr val="white"/>
                </a:solidFill>
              </a:rPr>
              <a:t>of the Catholic Church in Ireland</a:t>
            </a:r>
            <a:r>
              <a:rPr lang="en-GB" sz="1500" dirty="0">
                <a:solidFill>
                  <a:prstClr val="white"/>
                </a:solidFill>
              </a:rPr>
              <a:t>.</a:t>
            </a:r>
            <a:endParaRPr lang="en-GB" sz="1500" dirty="0">
              <a:solidFill>
                <a:prstClr val="white"/>
              </a:solidFill>
            </a:endParaRPr>
          </a:p>
        </p:txBody>
      </p:sp>
    </p:spTree>
    <p:extLst>
      <p:ext uri="{BB962C8B-B14F-4D97-AF65-F5344CB8AC3E}">
        <p14:creationId xmlns:p14="http://schemas.microsoft.com/office/powerpoint/2010/main" val="41827465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4513" y="383493"/>
            <a:ext cx="8062912" cy="806678"/>
          </a:xfrm>
        </p:spPr>
        <p:txBody>
          <a:bodyPr anchor="ctr" anchorCtr="0"/>
          <a:lstStyle/>
          <a:p>
            <a:r>
              <a:rPr lang="en-US" smtClean="0"/>
              <a:t>Click to edit Master title style</a:t>
            </a:r>
            <a:endParaRPr lang="en-GB" dirty="0"/>
          </a:p>
        </p:txBody>
      </p:sp>
      <p:sp>
        <p:nvSpPr>
          <p:cNvPr id="3" name="Content Placeholder 2"/>
          <p:cNvSpPr>
            <a:spLocks noGrp="1"/>
          </p:cNvSpPr>
          <p:nvPr>
            <p:ph idx="1"/>
          </p:nvPr>
        </p:nvSpPr>
        <p:spPr/>
        <p:txBody>
          <a:bodyPr/>
          <a:lstStyle>
            <a:lvl3pPr>
              <a:spcBef>
                <a:spcPts val="800"/>
              </a:spcBef>
              <a:defRPr/>
            </a:lvl3pPr>
            <a:lvl4pPr marL="841375" indent="-188913">
              <a:spcBef>
                <a:spcPts val="800"/>
              </a:spcBef>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26928393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and Content Block">
    <p:spTree>
      <p:nvGrpSpPr>
        <p:cNvPr id="1" name=""/>
        <p:cNvGrpSpPr/>
        <p:nvPr/>
      </p:nvGrpSpPr>
      <p:grpSpPr>
        <a:xfrm>
          <a:off x="0" y="0"/>
          <a:ext cx="0" cy="0"/>
          <a:chOff x="0" y="0"/>
          <a:chExt cx="0" cy="0"/>
        </a:xfrm>
      </p:grpSpPr>
      <p:sp>
        <p:nvSpPr>
          <p:cNvPr id="7" name="Round Single Corner Rectangle 6"/>
          <p:cNvSpPr/>
          <p:nvPr userDrawn="1"/>
        </p:nvSpPr>
        <p:spPr>
          <a:xfrm flipV="1">
            <a:off x="224966" y="224969"/>
            <a:ext cx="8709483" cy="1368000"/>
          </a:xfrm>
          <a:prstGeom prst="round1Rect">
            <a:avLst>
              <a:gd name="adj" fmla="val 24094"/>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 name="Title 1"/>
          <p:cNvSpPr>
            <a:spLocks noGrp="1"/>
          </p:cNvSpPr>
          <p:nvPr>
            <p:ph type="title"/>
          </p:nvPr>
        </p:nvSpPr>
        <p:spPr>
          <a:xfrm>
            <a:off x="544513" y="492345"/>
            <a:ext cx="8062912" cy="1053426"/>
          </a:xfrm>
        </p:spPr>
        <p:txBody>
          <a:bodyPr/>
          <a:lstStyle>
            <a:lvl1pPr>
              <a:defRPr>
                <a:solidFill>
                  <a:schemeClr val="bg1"/>
                </a:solidFill>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3pPr>
              <a:spcBef>
                <a:spcPts val="800"/>
              </a:spcBef>
              <a:defRPr/>
            </a:lvl3pPr>
            <a:lvl4pPr>
              <a:spcBef>
                <a:spcPts val="800"/>
              </a:spcBef>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pic>
        <p:nvPicPr>
          <p:cNvPr id="4" name="Picture 3" descr="Footer3.png"/>
          <p:cNvPicPr>
            <a:picLocks noChangeAspect="1"/>
          </p:cNvPicPr>
          <p:nvPr userDrawn="1"/>
        </p:nvPicPr>
        <p:blipFill>
          <a:blip r:embed="rId2" cstate="print"/>
          <a:stretch>
            <a:fillRect/>
          </a:stretch>
        </p:blipFill>
        <p:spPr>
          <a:xfrm>
            <a:off x="544513" y="6386132"/>
            <a:ext cx="1719075" cy="143256"/>
          </a:xfrm>
          <a:prstGeom prst="rect">
            <a:avLst/>
          </a:prstGeom>
        </p:spPr>
      </p:pic>
      <p:pic>
        <p:nvPicPr>
          <p:cNvPr id="5" name="Picture 4" descr="Footer 2.png"/>
          <p:cNvPicPr>
            <a:picLocks noChangeAspect="1"/>
          </p:cNvPicPr>
          <p:nvPr userDrawn="1"/>
        </p:nvPicPr>
        <p:blipFill>
          <a:blip r:embed="rId3" cstate="print"/>
          <a:stretch>
            <a:fillRect/>
          </a:stretch>
        </p:blipFill>
        <p:spPr>
          <a:xfrm>
            <a:off x="7504047" y="6312980"/>
            <a:ext cx="1103378" cy="216408"/>
          </a:xfrm>
          <a:prstGeom prst="rect">
            <a:avLst/>
          </a:prstGeom>
        </p:spPr>
      </p:pic>
      <p:cxnSp>
        <p:nvCxnSpPr>
          <p:cNvPr id="6" name="Straight Connector 5"/>
          <p:cNvCxnSpPr/>
          <p:nvPr userDrawn="1"/>
        </p:nvCxnSpPr>
        <p:spPr>
          <a:xfrm>
            <a:off x="544513" y="6194332"/>
            <a:ext cx="806291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31381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38413826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4513" y="2802196"/>
            <a:ext cx="8062912" cy="1638114"/>
          </a:xfrm>
        </p:spPr>
        <p:txBody>
          <a:bodyPr/>
          <a:lstStyle>
            <a:lvl1pPr>
              <a:defRPr sz="4200"/>
            </a:lvl1pPr>
          </a:lstStyle>
          <a:p>
            <a:r>
              <a:rPr lang="en-US" smtClean="0"/>
              <a:t>Click to edit Master title style</a:t>
            </a:r>
            <a:endParaRPr lang="en-GB" dirty="0"/>
          </a:p>
        </p:txBody>
      </p:sp>
    </p:spTree>
    <p:extLst>
      <p:ext uri="{BB962C8B-B14F-4D97-AF65-F5344CB8AC3E}">
        <p14:creationId xmlns:p14="http://schemas.microsoft.com/office/powerpoint/2010/main" val="18783247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5" name="Picture 4" descr="Footer3.png"/>
          <p:cNvPicPr>
            <a:picLocks noChangeAspect="1"/>
          </p:cNvPicPr>
          <p:nvPr userDrawn="1"/>
        </p:nvPicPr>
        <p:blipFill>
          <a:blip r:embed="rId2" cstate="print"/>
          <a:stretch>
            <a:fillRect/>
          </a:stretch>
        </p:blipFill>
        <p:spPr>
          <a:xfrm>
            <a:off x="544513" y="6386132"/>
            <a:ext cx="1719075" cy="143256"/>
          </a:xfrm>
          <a:prstGeom prst="rect">
            <a:avLst/>
          </a:prstGeom>
        </p:spPr>
      </p:pic>
      <p:pic>
        <p:nvPicPr>
          <p:cNvPr id="6" name="Picture 5" descr="Footer 2.png"/>
          <p:cNvPicPr>
            <a:picLocks noChangeAspect="1"/>
          </p:cNvPicPr>
          <p:nvPr userDrawn="1"/>
        </p:nvPicPr>
        <p:blipFill>
          <a:blip r:embed="rId3" cstate="print"/>
          <a:stretch>
            <a:fillRect/>
          </a:stretch>
        </p:blipFill>
        <p:spPr>
          <a:xfrm>
            <a:off x="7504047" y="6312980"/>
            <a:ext cx="1103378" cy="216408"/>
          </a:xfrm>
          <a:prstGeom prst="rect">
            <a:avLst/>
          </a:prstGeom>
        </p:spPr>
      </p:pic>
      <p:cxnSp>
        <p:nvCxnSpPr>
          <p:cNvPr id="7" name="Straight Connector 6"/>
          <p:cNvCxnSpPr/>
          <p:nvPr userDrawn="1"/>
        </p:nvCxnSpPr>
        <p:spPr>
          <a:xfrm>
            <a:off x="544513" y="6194332"/>
            <a:ext cx="806291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9568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F40593-6577-4F24-9597-D239AB038781}" type="datetimeFigureOut">
              <a:rPr lang="en-IE" smtClean="0"/>
              <a:t>25/09/2017</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E1964FB-44EE-4380-8714-B90DBFDA0F3A}" type="slidenum">
              <a:rPr lang="en-IE" smtClean="0"/>
              <a:t>‹#›</a:t>
            </a:fld>
            <a:endParaRPr lang="en-IE"/>
          </a:p>
        </p:txBody>
      </p:sp>
    </p:spTree>
    <p:extLst>
      <p:ext uri="{BB962C8B-B14F-4D97-AF65-F5344CB8AC3E}">
        <p14:creationId xmlns:p14="http://schemas.microsoft.com/office/powerpoint/2010/main" val="23509357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Opening_2.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59" y="0"/>
            <a:ext cx="9177714" cy="6885007"/>
          </a:xfrm>
          <a:prstGeom prst="rect">
            <a:avLst/>
          </a:prstGeom>
        </p:spPr>
      </p:pic>
    </p:spTree>
    <p:extLst>
      <p:ext uri="{BB962C8B-B14F-4D97-AF65-F5344CB8AC3E}">
        <p14:creationId xmlns:p14="http://schemas.microsoft.com/office/powerpoint/2010/main" val="34349342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page/divider green">
    <p:spTree>
      <p:nvGrpSpPr>
        <p:cNvPr id="1" name=""/>
        <p:cNvGrpSpPr/>
        <p:nvPr/>
      </p:nvGrpSpPr>
      <p:grpSpPr>
        <a:xfrm>
          <a:off x="0" y="0"/>
          <a:ext cx="0" cy="0"/>
          <a:chOff x="0" y="0"/>
          <a:chExt cx="0" cy="0"/>
        </a:xfrm>
      </p:grpSpPr>
      <p:pic>
        <p:nvPicPr>
          <p:cNvPr id="7" name="Picture 6" descr="Title_page_1.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77714" cy="6885007"/>
          </a:xfrm>
          <a:prstGeom prst="rect">
            <a:avLst/>
          </a:prstGeom>
        </p:spPr>
      </p:pic>
    </p:spTree>
    <p:extLst>
      <p:ext uri="{BB962C8B-B14F-4D97-AF65-F5344CB8AC3E}">
        <p14:creationId xmlns:p14="http://schemas.microsoft.com/office/powerpoint/2010/main" val="2740614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page/divider coral">
    <p:spTree>
      <p:nvGrpSpPr>
        <p:cNvPr id="1" name=""/>
        <p:cNvGrpSpPr/>
        <p:nvPr/>
      </p:nvGrpSpPr>
      <p:grpSpPr>
        <a:xfrm>
          <a:off x="0" y="0"/>
          <a:ext cx="0" cy="0"/>
          <a:chOff x="0" y="0"/>
          <a:chExt cx="0" cy="0"/>
        </a:xfrm>
      </p:grpSpPr>
      <p:pic>
        <p:nvPicPr>
          <p:cNvPr id="7" name="Picture 6" descr="Title_page_2.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77714" cy="6885007"/>
          </a:xfrm>
          <a:prstGeom prst="rect">
            <a:avLst/>
          </a:prstGeom>
        </p:spPr>
      </p:pic>
    </p:spTree>
    <p:extLst>
      <p:ext uri="{BB962C8B-B14F-4D97-AF65-F5344CB8AC3E}">
        <p14:creationId xmlns:p14="http://schemas.microsoft.com/office/powerpoint/2010/main" val="22450787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page/divider white">
    <p:spTree>
      <p:nvGrpSpPr>
        <p:cNvPr id="1" name=""/>
        <p:cNvGrpSpPr/>
        <p:nvPr/>
      </p:nvGrpSpPr>
      <p:grpSpPr>
        <a:xfrm>
          <a:off x="0" y="0"/>
          <a:ext cx="0" cy="0"/>
          <a:chOff x="0" y="0"/>
          <a:chExt cx="0" cy="0"/>
        </a:xfrm>
      </p:grpSpPr>
      <p:pic>
        <p:nvPicPr>
          <p:cNvPr id="8" name="Picture 7" descr="Title_page_3.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Tree>
    <p:extLst>
      <p:ext uri="{BB962C8B-B14F-4D97-AF65-F5344CB8AC3E}">
        <p14:creationId xmlns:p14="http://schemas.microsoft.com/office/powerpoint/2010/main" val="25189758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itle page/divider white add logo">
    <p:spTree>
      <p:nvGrpSpPr>
        <p:cNvPr id="1" name=""/>
        <p:cNvGrpSpPr/>
        <p:nvPr/>
      </p:nvGrpSpPr>
      <p:grpSpPr>
        <a:xfrm>
          <a:off x="0" y="0"/>
          <a:ext cx="0" cy="0"/>
          <a:chOff x="0" y="0"/>
          <a:chExt cx="0" cy="0"/>
        </a:xfrm>
      </p:grpSpPr>
      <p:pic>
        <p:nvPicPr>
          <p:cNvPr id="5" name="Picture 4" descr="Generic7.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Tree>
    <p:extLst>
      <p:ext uri="{BB962C8B-B14F-4D97-AF65-F5344CB8AC3E}">
        <p14:creationId xmlns:p14="http://schemas.microsoft.com/office/powerpoint/2010/main" val="1066109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pic>
        <p:nvPicPr>
          <p:cNvPr id="8" name="Picture 7" descr="Generic15_pal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Tree>
    <p:extLst>
      <p:ext uri="{BB962C8B-B14F-4D97-AF65-F5344CB8AC3E}">
        <p14:creationId xmlns:p14="http://schemas.microsoft.com/office/powerpoint/2010/main" val="5483521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Image green">
    <p:spTree>
      <p:nvGrpSpPr>
        <p:cNvPr id="1" name=""/>
        <p:cNvGrpSpPr/>
        <p:nvPr/>
      </p:nvGrpSpPr>
      <p:grpSpPr>
        <a:xfrm>
          <a:off x="0" y="0"/>
          <a:ext cx="0" cy="0"/>
          <a:chOff x="0" y="0"/>
          <a:chExt cx="0" cy="0"/>
        </a:xfrm>
      </p:grpSpPr>
      <p:pic>
        <p:nvPicPr>
          <p:cNvPr id="8" name="Picture 7" descr="Generic8.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77714" cy="6885007"/>
          </a:xfrm>
          <a:prstGeom prst="rect">
            <a:avLst/>
          </a:prstGeom>
        </p:spPr>
      </p:pic>
    </p:spTree>
    <p:extLst>
      <p:ext uri="{BB962C8B-B14F-4D97-AF65-F5344CB8AC3E}">
        <p14:creationId xmlns:p14="http://schemas.microsoft.com/office/powerpoint/2010/main" val="37240204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mage coral">
    <p:spTree>
      <p:nvGrpSpPr>
        <p:cNvPr id="1" name=""/>
        <p:cNvGrpSpPr/>
        <p:nvPr/>
      </p:nvGrpSpPr>
      <p:grpSpPr>
        <a:xfrm>
          <a:off x="0" y="0"/>
          <a:ext cx="0" cy="0"/>
          <a:chOff x="0" y="0"/>
          <a:chExt cx="0" cy="0"/>
        </a:xfrm>
      </p:grpSpPr>
      <p:pic>
        <p:nvPicPr>
          <p:cNvPr id="7" name="Picture 6" descr="Generic9.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77714" cy="6885007"/>
          </a:xfrm>
          <a:prstGeom prst="rect">
            <a:avLst/>
          </a:prstGeom>
        </p:spPr>
      </p:pic>
    </p:spTree>
    <p:extLst>
      <p:ext uri="{BB962C8B-B14F-4D97-AF65-F5344CB8AC3E}">
        <p14:creationId xmlns:p14="http://schemas.microsoft.com/office/powerpoint/2010/main" val="40127215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mage white">
    <p:spTree>
      <p:nvGrpSpPr>
        <p:cNvPr id="1" name=""/>
        <p:cNvGrpSpPr/>
        <p:nvPr/>
      </p:nvGrpSpPr>
      <p:grpSpPr>
        <a:xfrm>
          <a:off x="0" y="0"/>
          <a:ext cx="0" cy="0"/>
          <a:chOff x="0" y="0"/>
          <a:chExt cx="0" cy="0"/>
        </a:xfrm>
      </p:grpSpPr>
      <p:pic>
        <p:nvPicPr>
          <p:cNvPr id="7" name="Picture 6" descr="Generic10.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77714" cy="6885007"/>
          </a:xfrm>
          <a:prstGeom prst="rect">
            <a:avLst/>
          </a:prstGeom>
        </p:spPr>
      </p:pic>
    </p:spTree>
    <p:extLst>
      <p:ext uri="{BB962C8B-B14F-4D97-AF65-F5344CB8AC3E}">
        <p14:creationId xmlns:p14="http://schemas.microsoft.com/office/powerpoint/2010/main" val="14384186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pic>
        <p:nvPicPr>
          <p:cNvPr id="3" name="Picture 2" descr="Generic14.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77714" cy="6885007"/>
          </a:xfrm>
          <a:prstGeom prst="rect">
            <a:avLst/>
          </a:prstGeom>
        </p:spPr>
      </p:pic>
    </p:spTree>
    <p:extLst>
      <p:ext uri="{BB962C8B-B14F-4D97-AF65-F5344CB8AC3E}">
        <p14:creationId xmlns:p14="http://schemas.microsoft.com/office/powerpoint/2010/main" val="2346350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6DF40593-6577-4F24-9597-D239AB038781}" type="datetimeFigureOut">
              <a:rPr lang="en-IE" smtClean="0"/>
              <a:t>25/09/2017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E1964FB-44EE-4380-8714-B90DBFDA0F3A}" type="slidenum">
              <a:rPr lang="en-IE" smtClean="0"/>
              <a:t>‹#›</a:t>
            </a:fld>
            <a:endParaRPr lang="en-IE"/>
          </a:p>
        </p:txBody>
      </p:sp>
    </p:spTree>
    <p:extLst>
      <p:ext uri="{BB962C8B-B14F-4D97-AF65-F5344CB8AC3E}">
        <p14:creationId xmlns:p14="http://schemas.microsoft.com/office/powerpoint/2010/main" val="22793463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green">
    <p:spTree>
      <p:nvGrpSpPr>
        <p:cNvPr id="1" name=""/>
        <p:cNvGrpSpPr/>
        <p:nvPr/>
      </p:nvGrpSpPr>
      <p:grpSpPr>
        <a:xfrm>
          <a:off x="0" y="0"/>
          <a:ext cx="0" cy="0"/>
          <a:chOff x="0" y="0"/>
          <a:chExt cx="0" cy="0"/>
        </a:xfrm>
      </p:grpSpPr>
      <p:pic>
        <p:nvPicPr>
          <p:cNvPr id="3" name="Picture 2" descr="Generic12.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77714" cy="6885007"/>
          </a:xfrm>
          <a:prstGeom prst="rect">
            <a:avLst/>
          </a:prstGeom>
        </p:spPr>
      </p:pic>
    </p:spTree>
    <p:extLst>
      <p:ext uri="{BB962C8B-B14F-4D97-AF65-F5344CB8AC3E}">
        <p14:creationId xmlns:p14="http://schemas.microsoft.com/office/powerpoint/2010/main" val="4390608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coral">
    <p:spTree>
      <p:nvGrpSpPr>
        <p:cNvPr id="1" name=""/>
        <p:cNvGrpSpPr/>
        <p:nvPr/>
      </p:nvGrpSpPr>
      <p:grpSpPr>
        <a:xfrm>
          <a:off x="0" y="0"/>
          <a:ext cx="0" cy="0"/>
          <a:chOff x="0" y="0"/>
          <a:chExt cx="0" cy="0"/>
        </a:xfrm>
      </p:grpSpPr>
      <p:pic>
        <p:nvPicPr>
          <p:cNvPr id="3" name="Picture 2" descr="Generic13.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77714" cy="6885007"/>
          </a:xfrm>
          <a:prstGeom prst="rect">
            <a:avLst/>
          </a:prstGeom>
        </p:spPr>
      </p:pic>
    </p:spTree>
    <p:extLst>
      <p:ext uri="{BB962C8B-B14F-4D97-AF65-F5344CB8AC3E}">
        <p14:creationId xmlns:p14="http://schemas.microsoft.com/office/powerpoint/2010/main" val="4280865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white">
    <p:spTree>
      <p:nvGrpSpPr>
        <p:cNvPr id="1" name=""/>
        <p:cNvGrpSpPr/>
        <p:nvPr/>
      </p:nvGrpSpPr>
      <p:grpSpPr>
        <a:xfrm>
          <a:off x="0" y="0"/>
          <a:ext cx="0" cy="0"/>
          <a:chOff x="0" y="0"/>
          <a:chExt cx="0" cy="0"/>
        </a:xfrm>
      </p:grpSpPr>
      <p:pic>
        <p:nvPicPr>
          <p:cNvPr id="3" name="Picture 2" descr="Generic1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9180000" cy="6886721"/>
          </a:xfrm>
          <a:prstGeom prst="rect">
            <a:avLst/>
          </a:prstGeom>
        </p:spPr>
      </p:pic>
    </p:spTree>
    <p:extLst>
      <p:ext uri="{BB962C8B-B14F-4D97-AF65-F5344CB8AC3E}">
        <p14:creationId xmlns:p14="http://schemas.microsoft.com/office/powerpoint/2010/main" val="5856524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58D1982-6A75-4033-BB5B-3BE0A500EF6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145BC6FB-C8A6-46BF-AFA7-2BCF23AA659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0C9AADA4-C134-49D3-AA11-9D83A910B32F}"/>
              </a:ext>
            </a:extLst>
          </p:cNvPr>
          <p:cNvSpPr>
            <a:spLocks noGrp="1"/>
          </p:cNvSpPr>
          <p:nvPr>
            <p:ph type="dt" sz="half" idx="10"/>
          </p:nvPr>
        </p:nvSpPr>
        <p:spPr/>
        <p:txBody>
          <a:bodyPr/>
          <a:lstStyle/>
          <a:p>
            <a:pPr defTabSz="457200"/>
            <a:fld id="{86136AC7-A034-4A3E-9A04-D5C7E1CC175D}" type="datetimeFigureOut">
              <a:rPr lang="en-GB">
                <a:solidFill>
                  <a:srgbClr val="2E7572"/>
                </a:solidFill>
              </a:rPr>
              <a:pPr defTabSz="457200"/>
              <a:t>25/09/2017</a:t>
            </a:fld>
            <a:endParaRPr lang="en-GB">
              <a:solidFill>
                <a:srgbClr val="2E7572"/>
              </a:solidFill>
            </a:endParaRPr>
          </a:p>
        </p:txBody>
      </p:sp>
      <p:sp>
        <p:nvSpPr>
          <p:cNvPr id="5" name="Footer Placeholder 4">
            <a:extLst>
              <a:ext uri="{FF2B5EF4-FFF2-40B4-BE49-F238E27FC236}">
                <a16:creationId xmlns:a16="http://schemas.microsoft.com/office/drawing/2014/main" xmlns="" id="{4460A3D8-F43B-48F5-BEDD-5E38105CE1E9}"/>
              </a:ext>
            </a:extLst>
          </p:cNvPr>
          <p:cNvSpPr>
            <a:spLocks noGrp="1"/>
          </p:cNvSpPr>
          <p:nvPr>
            <p:ph type="ftr" sz="quarter" idx="11"/>
          </p:nvPr>
        </p:nvSpPr>
        <p:spPr/>
        <p:txBody>
          <a:bodyPr/>
          <a:lstStyle/>
          <a:p>
            <a:pPr defTabSz="457200"/>
            <a:endParaRPr lang="en-GB">
              <a:solidFill>
                <a:srgbClr val="2E7572"/>
              </a:solidFill>
            </a:endParaRPr>
          </a:p>
        </p:txBody>
      </p:sp>
      <p:sp>
        <p:nvSpPr>
          <p:cNvPr id="6" name="Slide Number Placeholder 5">
            <a:extLst>
              <a:ext uri="{FF2B5EF4-FFF2-40B4-BE49-F238E27FC236}">
                <a16:creationId xmlns:a16="http://schemas.microsoft.com/office/drawing/2014/main" xmlns="" id="{9248B4FD-8524-4318-8824-9325BFEF8C53}"/>
              </a:ext>
            </a:extLst>
          </p:cNvPr>
          <p:cNvSpPr>
            <a:spLocks noGrp="1"/>
          </p:cNvSpPr>
          <p:nvPr>
            <p:ph type="sldNum" sz="quarter" idx="12"/>
          </p:nvPr>
        </p:nvSpPr>
        <p:spPr/>
        <p:txBody>
          <a:bodyPr/>
          <a:lstStyle/>
          <a:p>
            <a:pPr defTabSz="457200"/>
            <a:fld id="{FC18C31E-CCF0-4C35-BF45-D582B89DDADF}" type="slidenum">
              <a:rPr lang="en-GB">
                <a:solidFill>
                  <a:srgbClr val="2E7572"/>
                </a:solidFill>
              </a:rPr>
              <a:pPr defTabSz="457200"/>
              <a:t>‹#›</a:t>
            </a:fld>
            <a:endParaRPr lang="en-GB">
              <a:solidFill>
                <a:srgbClr val="2E7572"/>
              </a:solidFill>
            </a:endParaRPr>
          </a:p>
        </p:txBody>
      </p:sp>
    </p:spTree>
    <p:extLst>
      <p:ext uri="{BB962C8B-B14F-4D97-AF65-F5344CB8AC3E}">
        <p14:creationId xmlns:p14="http://schemas.microsoft.com/office/powerpoint/2010/main" val="30884074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5" name="Footer Placeholder 4"/>
          <p:cNvSpPr>
            <a:spLocks noGrp="1"/>
          </p:cNvSpPr>
          <p:nvPr>
            <p:ph type="ftr" sz="quarter" idx="11"/>
          </p:nvPr>
        </p:nvSpPr>
        <p:spPr/>
        <p:txBody>
          <a:bodyPr/>
          <a:lstStyle/>
          <a:p>
            <a:endParaRPr lang="en-IE">
              <a:solidFill>
                <a:prstClr val="black">
                  <a:tint val="75000"/>
                </a:prstClr>
              </a:solidFill>
            </a:endParaRPr>
          </a:p>
        </p:txBody>
      </p:sp>
      <p:sp>
        <p:nvSpPr>
          <p:cNvPr id="6" name="Slide Number Placeholder 5"/>
          <p:cNvSpPr>
            <a:spLocks noGrp="1"/>
          </p:cNvSpPr>
          <p:nvPr>
            <p:ph type="sldNum" sz="quarter" idx="12"/>
          </p:nvPr>
        </p:nvSpPr>
        <p:spPr/>
        <p:txBody>
          <a:body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8730149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5" name="Footer Placeholder 4"/>
          <p:cNvSpPr>
            <a:spLocks noGrp="1"/>
          </p:cNvSpPr>
          <p:nvPr>
            <p:ph type="ftr" sz="quarter" idx="11"/>
          </p:nvPr>
        </p:nvSpPr>
        <p:spPr/>
        <p:txBody>
          <a:bodyPr/>
          <a:lstStyle/>
          <a:p>
            <a:endParaRPr lang="en-IE">
              <a:solidFill>
                <a:prstClr val="black">
                  <a:tint val="75000"/>
                </a:prstClr>
              </a:solidFill>
            </a:endParaRPr>
          </a:p>
        </p:txBody>
      </p:sp>
      <p:sp>
        <p:nvSpPr>
          <p:cNvPr id="6" name="Slide Number Placeholder 5"/>
          <p:cNvSpPr>
            <a:spLocks noGrp="1"/>
          </p:cNvSpPr>
          <p:nvPr>
            <p:ph type="sldNum" sz="quarter" idx="12"/>
          </p:nvPr>
        </p:nvSpPr>
        <p:spPr/>
        <p:txBody>
          <a:body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4475109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5" name="Footer Placeholder 4"/>
          <p:cNvSpPr>
            <a:spLocks noGrp="1"/>
          </p:cNvSpPr>
          <p:nvPr>
            <p:ph type="ftr" sz="quarter" idx="11"/>
          </p:nvPr>
        </p:nvSpPr>
        <p:spPr/>
        <p:txBody>
          <a:bodyPr/>
          <a:lstStyle/>
          <a:p>
            <a:endParaRPr lang="en-IE">
              <a:solidFill>
                <a:prstClr val="black">
                  <a:tint val="75000"/>
                </a:prstClr>
              </a:solidFill>
            </a:endParaRPr>
          </a:p>
        </p:txBody>
      </p:sp>
      <p:sp>
        <p:nvSpPr>
          <p:cNvPr id="6" name="Slide Number Placeholder 5"/>
          <p:cNvSpPr>
            <a:spLocks noGrp="1"/>
          </p:cNvSpPr>
          <p:nvPr>
            <p:ph type="sldNum" sz="quarter" idx="12"/>
          </p:nvPr>
        </p:nvSpPr>
        <p:spPr/>
        <p:txBody>
          <a:body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15740470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6" name="Footer Placeholder 5"/>
          <p:cNvSpPr>
            <a:spLocks noGrp="1"/>
          </p:cNvSpPr>
          <p:nvPr>
            <p:ph type="ftr" sz="quarter" idx="11"/>
          </p:nvPr>
        </p:nvSpPr>
        <p:spPr/>
        <p:txBody>
          <a:bodyPr/>
          <a:lstStyle/>
          <a:p>
            <a:endParaRPr lang="en-IE">
              <a:solidFill>
                <a:prstClr val="black">
                  <a:tint val="75000"/>
                </a:prstClr>
              </a:solidFill>
            </a:endParaRPr>
          </a:p>
        </p:txBody>
      </p:sp>
      <p:sp>
        <p:nvSpPr>
          <p:cNvPr id="7" name="Slide Number Placeholder 6"/>
          <p:cNvSpPr>
            <a:spLocks noGrp="1"/>
          </p:cNvSpPr>
          <p:nvPr>
            <p:ph type="sldNum" sz="quarter" idx="12"/>
          </p:nvPr>
        </p:nvSpPr>
        <p:spPr/>
        <p:txBody>
          <a:body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5850039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8" name="Footer Placeholder 7"/>
          <p:cNvSpPr>
            <a:spLocks noGrp="1"/>
          </p:cNvSpPr>
          <p:nvPr>
            <p:ph type="ftr" sz="quarter" idx="11"/>
          </p:nvPr>
        </p:nvSpPr>
        <p:spPr/>
        <p:txBody>
          <a:bodyPr/>
          <a:lstStyle/>
          <a:p>
            <a:endParaRPr lang="en-IE">
              <a:solidFill>
                <a:prstClr val="black">
                  <a:tint val="75000"/>
                </a:prstClr>
              </a:solidFill>
            </a:endParaRPr>
          </a:p>
        </p:txBody>
      </p:sp>
      <p:sp>
        <p:nvSpPr>
          <p:cNvPr id="9" name="Slide Number Placeholder 8"/>
          <p:cNvSpPr>
            <a:spLocks noGrp="1"/>
          </p:cNvSpPr>
          <p:nvPr>
            <p:ph type="sldNum" sz="quarter" idx="12"/>
          </p:nvPr>
        </p:nvSpPr>
        <p:spPr/>
        <p:txBody>
          <a:body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22724191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4" name="Footer Placeholder 3"/>
          <p:cNvSpPr>
            <a:spLocks noGrp="1"/>
          </p:cNvSpPr>
          <p:nvPr>
            <p:ph type="ftr" sz="quarter" idx="11"/>
          </p:nvPr>
        </p:nvSpPr>
        <p:spPr/>
        <p:txBody>
          <a:bodyPr/>
          <a:lstStyle/>
          <a:p>
            <a:endParaRPr lang="en-IE">
              <a:solidFill>
                <a:prstClr val="black">
                  <a:tint val="75000"/>
                </a:prstClr>
              </a:solidFill>
            </a:endParaRPr>
          </a:p>
        </p:txBody>
      </p:sp>
      <p:sp>
        <p:nvSpPr>
          <p:cNvPr id="5" name="Slide Number Placeholder 4"/>
          <p:cNvSpPr>
            <a:spLocks noGrp="1"/>
          </p:cNvSpPr>
          <p:nvPr>
            <p:ph type="sldNum" sz="quarter" idx="12"/>
          </p:nvPr>
        </p:nvSpPr>
        <p:spPr/>
        <p:txBody>
          <a:body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2269790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6DF40593-6577-4F24-9597-D239AB038781}" type="datetimeFigureOut">
              <a:rPr lang="en-IE" smtClean="0"/>
              <a:t>25/09/2017</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E1964FB-44EE-4380-8714-B90DBFDA0F3A}" type="slidenum">
              <a:rPr lang="en-IE" smtClean="0"/>
              <a:t>‹#›</a:t>
            </a:fld>
            <a:endParaRPr lang="en-IE"/>
          </a:p>
        </p:txBody>
      </p:sp>
    </p:spTree>
    <p:extLst>
      <p:ext uri="{BB962C8B-B14F-4D97-AF65-F5344CB8AC3E}">
        <p14:creationId xmlns:p14="http://schemas.microsoft.com/office/powerpoint/2010/main" val="42732866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3" name="Footer Placeholder 2"/>
          <p:cNvSpPr>
            <a:spLocks noGrp="1"/>
          </p:cNvSpPr>
          <p:nvPr>
            <p:ph type="ftr" sz="quarter" idx="11"/>
          </p:nvPr>
        </p:nvSpPr>
        <p:spPr/>
        <p:txBody>
          <a:bodyPr/>
          <a:lstStyle/>
          <a:p>
            <a:endParaRPr lang="en-IE">
              <a:solidFill>
                <a:prstClr val="black">
                  <a:tint val="75000"/>
                </a:prstClr>
              </a:solidFill>
            </a:endParaRPr>
          </a:p>
        </p:txBody>
      </p:sp>
      <p:sp>
        <p:nvSpPr>
          <p:cNvPr id="4" name="Slide Number Placeholder 3"/>
          <p:cNvSpPr>
            <a:spLocks noGrp="1"/>
          </p:cNvSpPr>
          <p:nvPr>
            <p:ph type="sldNum" sz="quarter" idx="12"/>
          </p:nvPr>
        </p:nvSpPr>
        <p:spPr/>
        <p:txBody>
          <a:body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22739543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6" name="Footer Placeholder 5"/>
          <p:cNvSpPr>
            <a:spLocks noGrp="1"/>
          </p:cNvSpPr>
          <p:nvPr>
            <p:ph type="ftr" sz="quarter" idx="11"/>
          </p:nvPr>
        </p:nvSpPr>
        <p:spPr/>
        <p:txBody>
          <a:bodyPr/>
          <a:lstStyle/>
          <a:p>
            <a:endParaRPr lang="en-IE">
              <a:solidFill>
                <a:prstClr val="black">
                  <a:tint val="75000"/>
                </a:prstClr>
              </a:solidFill>
            </a:endParaRPr>
          </a:p>
        </p:txBody>
      </p:sp>
      <p:sp>
        <p:nvSpPr>
          <p:cNvPr id="7" name="Slide Number Placeholder 6"/>
          <p:cNvSpPr>
            <a:spLocks noGrp="1"/>
          </p:cNvSpPr>
          <p:nvPr>
            <p:ph type="sldNum" sz="quarter" idx="12"/>
          </p:nvPr>
        </p:nvSpPr>
        <p:spPr/>
        <p:txBody>
          <a:body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2357475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6" name="Footer Placeholder 5"/>
          <p:cNvSpPr>
            <a:spLocks noGrp="1"/>
          </p:cNvSpPr>
          <p:nvPr>
            <p:ph type="ftr" sz="quarter" idx="11"/>
          </p:nvPr>
        </p:nvSpPr>
        <p:spPr/>
        <p:txBody>
          <a:bodyPr/>
          <a:lstStyle/>
          <a:p>
            <a:endParaRPr lang="en-IE">
              <a:solidFill>
                <a:prstClr val="black">
                  <a:tint val="75000"/>
                </a:prstClr>
              </a:solidFill>
            </a:endParaRPr>
          </a:p>
        </p:txBody>
      </p:sp>
      <p:sp>
        <p:nvSpPr>
          <p:cNvPr id="7" name="Slide Number Placeholder 6"/>
          <p:cNvSpPr>
            <a:spLocks noGrp="1"/>
          </p:cNvSpPr>
          <p:nvPr>
            <p:ph type="sldNum" sz="quarter" idx="12"/>
          </p:nvPr>
        </p:nvSpPr>
        <p:spPr/>
        <p:txBody>
          <a:body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28923174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5" name="Footer Placeholder 4"/>
          <p:cNvSpPr>
            <a:spLocks noGrp="1"/>
          </p:cNvSpPr>
          <p:nvPr>
            <p:ph type="ftr" sz="quarter" idx="11"/>
          </p:nvPr>
        </p:nvSpPr>
        <p:spPr/>
        <p:txBody>
          <a:bodyPr/>
          <a:lstStyle/>
          <a:p>
            <a:endParaRPr lang="en-IE">
              <a:solidFill>
                <a:prstClr val="black">
                  <a:tint val="75000"/>
                </a:prstClr>
              </a:solidFill>
            </a:endParaRPr>
          </a:p>
        </p:txBody>
      </p:sp>
      <p:sp>
        <p:nvSpPr>
          <p:cNvPr id="6" name="Slide Number Placeholder 5"/>
          <p:cNvSpPr>
            <a:spLocks noGrp="1"/>
          </p:cNvSpPr>
          <p:nvPr>
            <p:ph type="sldNum" sz="quarter" idx="12"/>
          </p:nvPr>
        </p:nvSpPr>
        <p:spPr/>
        <p:txBody>
          <a:body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22167167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5" name="Footer Placeholder 4"/>
          <p:cNvSpPr>
            <a:spLocks noGrp="1"/>
          </p:cNvSpPr>
          <p:nvPr>
            <p:ph type="ftr" sz="quarter" idx="11"/>
          </p:nvPr>
        </p:nvSpPr>
        <p:spPr/>
        <p:txBody>
          <a:bodyPr/>
          <a:lstStyle/>
          <a:p>
            <a:endParaRPr lang="en-IE">
              <a:solidFill>
                <a:prstClr val="black">
                  <a:tint val="75000"/>
                </a:prstClr>
              </a:solidFill>
            </a:endParaRPr>
          </a:p>
        </p:txBody>
      </p:sp>
      <p:sp>
        <p:nvSpPr>
          <p:cNvPr id="6" name="Slide Number Placeholder 5"/>
          <p:cNvSpPr>
            <a:spLocks noGrp="1"/>
          </p:cNvSpPr>
          <p:nvPr>
            <p:ph type="sldNum" sz="quarter" idx="12"/>
          </p:nvPr>
        </p:nvSpPr>
        <p:spPr/>
        <p:txBody>
          <a:body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14761742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ED1C24"/>
        </a:solidFill>
        <a:effectLst/>
      </p:bgPr>
    </p:bg>
    <p:spTree>
      <p:nvGrpSpPr>
        <p:cNvPr id="1" name=""/>
        <p:cNvGrpSpPr/>
        <p:nvPr/>
      </p:nvGrpSpPr>
      <p:grpSpPr>
        <a:xfrm>
          <a:off x="0" y="0"/>
          <a:ext cx="0" cy="0"/>
          <a:chOff x="0" y="0"/>
          <a:chExt cx="0" cy="0"/>
        </a:xfrm>
      </p:grpSpPr>
      <p:pic>
        <p:nvPicPr>
          <p:cNvPr id="665602" name="Picture 2" descr="ActionAid_Logo_W_Ou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21400" y="260350"/>
            <a:ext cx="277177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03" name="Rectangle 3"/>
          <p:cNvSpPr>
            <a:spLocks noGrp="1" noChangeArrowheads="1"/>
          </p:cNvSpPr>
          <p:nvPr>
            <p:ph type="ctrTitle"/>
          </p:nvPr>
        </p:nvSpPr>
        <p:spPr>
          <a:xfrm>
            <a:off x="684213" y="2349500"/>
            <a:ext cx="7772400" cy="1439863"/>
          </a:xfrm>
        </p:spPr>
        <p:txBody>
          <a:bodyPr/>
          <a:lstStyle>
            <a:lvl1pPr>
              <a:buClr>
                <a:schemeClr val="folHlink"/>
              </a:buClr>
              <a:buSzPct val="90000"/>
              <a:buFont typeface="Wingdings 2" pitchFamily="18" charset="2"/>
              <a:buNone/>
              <a:defRPr>
                <a:solidFill>
                  <a:schemeClr val="bg1"/>
                </a:solidFill>
              </a:defRPr>
            </a:lvl1pPr>
          </a:lstStyle>
          <a:p>
            <a:pPr lvl="0"/>
            <a:r>
              <a:rPr lang="en-US" noProof="0" smtClean="0"/>
              <a:t>Click to edit Master title style</a:t>
            </a:r>
          </a:p>
        </p:txBody>
      </p:sp>
      <p:sp>
        <p:nvSpPr>
          <p:cNvPr id="665604" name="Rectangle 4"/>
          <p:cNvSpPr>
            <a:spLocks noGrp="1" noChangeArrowheads="1"/>
          </p:cNvSpPr>
          <p:nvPr>
            <p:ph type="subTitle" idx="1"/>
          </p:nvPr>
        </p:nvSpPr>
        <p:spPr>
          <a:xfrm>
            <a:off x="685800" y="3789363"/>
            <a:ext cx="7772400" cy="1752600"/>
          </a:xfrm>
        </p:spPr>
        <p:txBody>
          <a:bodyPr/>
          <a:lstStyle>
            <a:lvl1pPr marL="0" indent="0">
              <a:lnSpc>
                <a:spcPct val="70000"/>
              </a:lnSpc>
              <a:buFont typeface="Arial" charset="0"/>
              <a:buNone/>
              <a:defRPr>
                <a:solidFill>
                  <a:srgbClr val="FFCC99"/>
                </a:solidFill>
              </a:defRPr>
            </a:lvl1pPr>
          </a:lstStyle>
          <a:p>
            <a:pPr lvl="0"/>
            <a:r>
              <a:rPr lang="en-US" noProof="0" smtClean="0"/>
              <a:t>Click to edit Master subtitle style</a:t>
            </a:r>
          </a:p>
        </p:txBody>
      </p:sp>
    </p:spTree>
    <p:extLst>
      <p:ext uri="{BB962C8B-B14F-4D97-AF65-F5344CB8AC3E}">
        <p14:creationId xmlns:p14="http://schemas.microsoft.com/office/powerpoint/2010/main" val="1332320556"/>
      </p:ext>
    </p:extLst>
  </p:cSld>
  <p:clrMapOvr>
    <a:masterClrMapping/>
  </p:clrMapOvr>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55645295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406295609"/>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4213" y="3054350"/>
            <a:ext cx="3956050" cy="3128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92663" y="3054350"/>
            <a:ext cx="3956050" cy="3128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17177056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8966229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6DF40593-6577-4F24-9597-D239AB038781}" type="datetimeFigureOut">
              <a:rPr lang="en-IE" smtClean="0"/>
              <a:t>25/09/2017</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E1964FB-44EE-4380-8714-B90DBFDA0F3A}" type="slidenum">
              <a:rPr lang="en-IE" smtClean="0"/>
              <a:t>‹#›</a:t>
            </a:fld>
            <a:endParaRPr lang="en-IE"/>
          </a:p>
        </p:txBody>
      </p:sp>
    </p:spTree>
    <p:extLst>
      <p:ext uri="{BB962C8B-B14F-4D97-AF65-F5344CB8AC3E}">
        <p14:creationId xmlns:p14="http://schemas.microsoft.com/office/powerpoint/2010/main" val="17565515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810613223"/>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14839"/>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32112392"/>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675370660"/>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490496561"/>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2588" y="1681163"/>
            <a:ext cx="2016125" cy="450215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4213" y="1681163"/>
            <a:ext cx="5895975" cy="45021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73818706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F40593-6577-4F24-9597-D239AB038781}" type="datetimeFigureOut">
              <a:rPr lang="en-IE" smtClean="0"/>
              <a:t>25/09/2017</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E1964FB-44EE-4380-8714-B90DBFDA0F3A}" type="slidenum">
              <a:rPr lang="en-IE" smtClean="0"/>
              <a:t>‹#›</a:t>
            </a:fld>
            <a:endParaRPr lang="en-IE"/>
          </a:p>
        </p:txBody>
      </p:sp>
    </p:spTree>
    <p:extLst>
      <p:ext uri="{BB962C8B-B14F-4D97-AF65-F5344CB8AC3E}">
        <p14:creationId xmlns:p14="http://schemas.microsoft.com/office/powerpoint/2010/main" val="33756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F40593-6577-4F24-9597-D239AB038781}" type="datetimeFigureOut">
              <a:rPr lang="en-IE" smtClean="0"/>
              <a:t>25/09/2017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E1964FB-44EE-4380-8714-B90DBFDA0F3A}" type="slidenum">
              <a:rPr lang="en-IE" smtClean="0"/>
              <a:t>‹#›</a:t>
            </a:fld>
            <a:endParaRPr lang="en-IE"/>
          </a:p>
        </p:txBody>
      </p:sp>
    </p:spTree>
    <p:extLst>
      <p:ext uri="{BB962C8B-B14F-4D97-AF65-F5344CB8AC3E}">
        <p14:creationId xmlns:p14="http://schemas.microsoft.com/office/powerpoint/2010/main" val="3439662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F40593-6577-4F24-9597-D239AB038781}" type="datetimeFigureOut">
              <a:rPr lang="en-IE" smtClean="0"/>
              <a:t>25/09/2017</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E1964FB-44EE-4380-8714-B90DBFDA0F3A}" type="slidenum">
              <a:rPr lang="en-IE" smtClean="0"/>
              <a:t>‹#›</a:t>
            </a:fld>
            <a:endParaRPr lang="en-IE"/>
          </a:p>
        </p:txBody>
      </p:sp>
    </p:spTree>
    <p:extLst>
      <p:ext uri="{BB962C8B-B14F-4D97-AF65-F5344CB8AC3E}">
        <p14:creationId xmlns:p14="http://schemas.microsoft.com/office/powerpoint/2010/main" val="872565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10" Type="http://schemas.openxmlformats.org/officeDocument/2006/relationships/image" Target="../media/image3.png"/><Relationship Id="rId4" Type="http://schemas.openxmlformats.org/officeDocument/2006/relationships/slideLayout" Target="../slideLayouts/slideLayout26.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19.jpe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F40593-6577-4F24-9597-D239AB038781}" type="datetimeFigureOut">
              <a:rPr lang="en-IE" smtClean="0"/>
              <a:t>25/09/2017</a:t>
            </a:fld>
            <a:endParaRPr lang="en-I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1964FB-44EE-4380-8714-B90DBFDA0F3A}" type="slidenum">
              <a:rPr lang="en-IE" smtClean="0"/>
              <a:t>‹#›</a:t>
            </a:fld>
            <a:endParaRPr lang="en-IE"/>
          </a:p>
        </p:txBody>
      </p:sp>
    </p:spTree>
    <p:extLst>
      <p:ext uri="{BB962C8B-B14F-4D97-AF65-F5344CB8AC3E}">
        <p14:creationId xmlns:p14="http://schemas.microsoft.com/office/powerpoint/2010/main" val="2291712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144938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1029" name="Text Placeholder 2"/>
          <p:cNvSpPr>
            <a:spLocks noGrp="1"/>
          </p:cNvSpPr>
          <p:nvPr>
            <p:ph type="body" idx="1"/>
          </p:nvPr>
        </p:nvSpPr>
        <p:spPr bwMode="auto">
          <a:xfrm>
            <a:off x="822325" y="1846263"/>
            <a:ext cx="7543800"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a:defRPr sz="900">
                <a:solidFill>
                  <a:srgbClr val="FFFFFF"/>
                </a:solidFill>
                <a:latin typeface="Arial" panose="020B0604020202020204" pitchFamily="34" charset="0"/>
                <a:cs typeface="Arial" panose="020B0604020202020204" pitchFamily="34" charset="0"/>
              </a:defRPr>
            </a:lvl1pPr>
          </a:lstStyle>
          <a:p>
            <a:pPr eaLnBrk="0" fontAlgn="base" hangingPunct="0">
              <a:spcBef>
                <a:spcPct val="0"/>
              </a:spcBef>
              <a:spcAft>
                <a:spcPct val="0"/>
              </a:spcAft>
              <a:defRPr/>
            </a:pPr>
            <a:endParaRPr lang="en-GB" altLang="en-US"/>
          </a:p>
        </p:txBody>
      </p:sp>
      <p:sp>
        <p:nvSpPr>
          <p:cNvPr id="5" name="Footer Placeholder 4"/>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a:defRPr sz="900" cap="all" baseline="0">
                <a:solidFill>
                  <a:srgbClr val="FFFFFF"/>
                </a:solidFill>
                <a:latin typeface="Arial" panose="020B0604020202020204" pitchFamily="34" charset="0"/>
                <a:cs typeface="Arial" panose="020B0604020202020204" pitchFamily="34" charset="0"/>
              </a:defRPr>
            </a:lvl1pPr>
          </a:lstStyle>
          <a:p>
            <a:pPr eaLnBrk="0" fontAlgn="base" hangingPunct="0">
              <a:spcBef>
                <a:spcPct val="0"/>
              </a:spcBef>
              <a:spcAft>
                <a:spcPct val="0"/>
              </a:spcAft>
              <a:defRPr/>
            </a:pPr>
            <a:endParaRPr lang="en-GB" altLang="en-US"/>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defRPr>
            </a:lvl1pPr>
          </a:lstStyle>
          <a:p>
            <a:pPr eaLnBrk="0" fontAlgn="base" hangingPunct="0">
              <a:spcBef>
                <a:spcPct val="0"/>
              </a:spcBef>
              <a:spcAft>
                <a:spcPct val="0"/>
              </a:spcAft>
            </a:pPr>
            <a:fld id="{B3D5F252-E8A5-4C14-9A74-5E6F29851CEC}" type="slidenum">
              <a:rPr lang="en-GB" altLang="en-US">
                <a:latin typeface="Arial" charset="0"/>
                <a:cs typeface="Arial" charset="0"/>
              </a:rPr>
              <a:pPr eaLnBrk="0" fontAlgn="base" hangingPunct="0">
                <a:spcBef>
                  <a:spcPct val="0"/>
                </a:spcBef>
                <a:spcAft>
                  <a:spcPct val="0"/>
                </a:spcAft>
              </a:pPr>
              <a:t>‹#›</a:t>
            </a:fld>
            <a:endParaRPr lang="en-GB" altLang="en-US">
              <a:latin typeface="Arial" charset="0"/>
              <a:cs typeface="Arial" charset="0"/>
            </a:endParaRPr>
          </a:p>
        </p:txBody>
      </p:sp>
      <p:cxnSp>
        <p:nvCxnSpPr>
          <p:cNvPr id="10" name="Straight Connector 9"/>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67671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4513" y="485091"/>
            <a:ext cx="8062912" cy="726852"/>
          </a:xfrm>
          <a:prstGeom prst="rect">
            <a:avLst/>
          </a:prstGeom>
        </p:spPr>
        <p:txBody>
          <a:bodyPr vert="horz" lIns="0" tIns="0" rIns="0" bIns="0" rtlCol="0" anchor="t" anchorCtr="0">
            <a:noAutofit/>
          </a:bodyPr>
          <a:lstStyle/>
          <a:p>
            <a:r>
              <a:rPr lang="en-US" smtClean="0"/>
              <a:t>Click to edit Master title style</a:t>
            </a:r>
            <a:endParaRPr lang="en-GB" dirty="0"/>
          </a:p>
        </p:txBody>
      </p:sp>
      <p:sp>
        <p:nvSpPr>
          <p:cNvPr id="3" name="Text Placeholder 2"/>
          <p:cNvSpPr>
            <a:spLocks noGrp="1"/>
          </p:cNvSpPr>
          <p:nvPr>
            <p:ph type="body" idx="1"/>
          </p:nvPr>
        </p:nvSpPr>
        <p:spPr>
          <a:xfrm>
            <a:off x="544513" y="1872342"/>
            <a:ext cx="8062912" cy="3722915"/>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endParaRPr lang="en-GB" dirty="0"/>
          </a:p>
        </p:txBody>
      </p:sp>
      <p:cxnSp>
        <p:nvCxnSpPr>
          <p:cNvPr id="16" name="Straight Connector 15"/>
          <p:cNvCxnSpPr/>
          <p:nvPr/>
        </p:nvCxnSpPr>
        <p:spPr>
          <a:xfrm>
            <a:off x="544513" y="1291750"/>
            <a:ext cx="806291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Picture 14" descr="Footer3.png"/>
          <p:cNvPicPr>
            <a:picLocks noChangeAspect="1"/>
          </p:cNvPicPr>
          <p:nvPr/>
        </p:nvPicPr>
        <p:blipFill>
          <a:blip r:embed="rId9" cstate="print"/>
          <a:stretch>
            <a:fillRect/>
          </a:stretch>
        </p:blipFill>
        <p:spPr>
          <a:xfrm>
            <a:off x="544513" y="6386132"/>
            <a:ext cx="1719075" cy="143256"/>
          </a:xfrm>
          <a:prstGeom prst="rect">
            <a:avLst/>
          </a:prstGeom>
        </p:spPr>
      </p:pic>
      <p:pic>
        <p:nvPicPr>
          <p:cNvPr id="17" name="Picture 16" descr="Footer 2.png"/>
          <p:cNvPicPr>
            <a:picLocks noChangeAspect="1"/>
          </p:cNvPicPr>
          <p:nvPr/>
        </p:nvPicPr>
        <p:blipFill>
          <a:blip r:embed="rId10" cstate="print"/>
          <a:stretch>
            <a:fillRect/>
          </a:stretch>
        </p:blipFill>
        <p:spPr>
          <a:xfrm>
            <a:off x="7504047" y="6312980"/>
            <a:ext cx="1103378" cy="216408"/>
          </a:xfrm>
          <a:prstGeom prst="rect">
            <a:avLst/>
          </a:prstGeom>
        </p:spPr>
      </p:pic>
      <p:cxnSp>
        <p:nvCxnSpPr>
          <p:cNvPr id="20" name="Straight Connector 19"/>
          <p:cNvCxnSpPr/>
          <p:nvPr/>
        </p:nvCxnSpPr>
        <p:spPr>
          <a:xfrm>
            <a:off x="544513" y="6194332"/>
            <a:ext cx="8062912"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670763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xStyles>
    <p:titleStyle>
      <a:lvl1pPr algn="l" defTabSz="914400" rtl="0" eaLnBrk="1" latinLnBrk="0" hangingPunct="1">
        <a:lnSpc>
          <a:spcPts val="3400"/>
        </a:lnSpc>
        <a:spcBef>
          <a:spcPct val="0"/>
        </a:spcBef>
        <a:buNone/>
        <a:defRPr sz="3200" b="1" kern="1200">
          <a:solidFill>
            <a:schemeClr val="accent1"/>
          </a:solidFill>
          <a:latin typeface="+mj-lt"/>
          <a:ea typeface="+mj-ea"/>
          <a:cs typeface="+mj-cs"/>
        </a:defRPr>
      </a:lvl1pPr>
    </p:titleStyle>
    <p:bodyStyle>
      <a:lvl1pPr marL="0" indent="0" algn="l" defTabSz="914400" rtl="0" eaLnBrk="1" latinLnBrk="0" hangingPunct="1">
        <a:spcBef>
          <a:spcPts val="1200"/>
        </a:spcBef>
        <a:buFont typeface="Arial" pitchFamily="34" charset="0"/>
        <a:buNone/>
        <a:defRPr sz="2400" kern="1200">
          <a:solidFill>
            <a:schemeClr val="tx1"/>
          </a:solidFill>
          <a:latin typeface="+mn-lt"/>
          <a:ea typeface="+mn-ea"/>
          <a:cs typeface="+mn-cs"/>
        </a:defRPr>
      </a:lvl1pPr>
      <a:lvl2pPr marL="268288" indent="-268288" algn="l" defTabSz="914400" rtl="0" eaLnBrk="1" latinLnBrk="0" hangingPunct="1">
        <a:spcBef>
          <a:spcPts val="1800"/>
        </a:spcBef>
        <a:buClr>
          <a:schemeClr val="accent1"/>
        </a:buClr>
        <a:buFont typeface="Arial" pitchFamily="34" charset="0"/>
        <a:buChar char="•"/>
        <a:tabLst/>
        <a:defRPr sz="2400" kern="1200">
          <a:solidFill>
            <a:schemeClr val="tx1"/>
          </a:solidFill>
          <a:latin typeface="+mn-lt"/>
          <a:ea typeface="+mn-ea"/>
          <a:cs typeface="+mn-cs"/>
        </a:defRPr>
      </a:lvl2pPr>
      <a:lvl3pPr marL="601663" indent="-274638" algn="l" defTabSz="914400" rtl="0" eaLnBrk="1" latinLnBrk="0" hangingPunct="1">
        <a:spcBef>
          <a:spcPts val="800"/>
        </a:spcBef>
        <a:buClr>
          <a:schemeClr val="accent1"/>
        </a:buClr>
        <a:buFont typeface="Symbol" pitchFamily="18" charset="2"/>
        <a:buChar char="-"/>
        <a:defRPr sz="2200" kern="1200">
          <a:solidFill>
            <a:schemeClr val="tx1"/>
          </a:solidFill>
          <a:latin typeface="+mn-lt"/>
          <a:ea typeface="+mn-ea"/>
          <a:cs typeface="+mn-cs"/>
        </a:defRPr>
      </a:lvl3pPr>
      <a:lvl4pPr marL="863600" indent="-203200" algn="l" defTabSz="914400" rtl="0" eaLnBrk="1" latinLnBrk="0" hangingPunct="1">
        <a:spcBef>
          <a:spcPts val="800"/>
        </a:spcBef>
        <a:spcAft>
          <a:spcPts val="0"/>
        </a:spcAft>
        <a:buClr>
          <a:schemeClr val="accent1"/>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260114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F40593-6577-4F24-9597-D239AB038781}" type="datetimeFigureOut">
              <a:rPr lang="en-IE">
                <a:solidFill>
                  <a:prstClr val="black">
                    <a:tint val="75000"/>
                  </a:prstClr>
                </a:solidFill>
              </a:rPr>
              <a:pPr/>
              <a:t>25/09/2017</a:t>
            </a:fld>
            <a:endParaRPr lang="en-IE">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1964FB-44EE-4380-8714-B90DBFDA0F3A}" type="slidenum">
              <a:rPr lang="en-IE">
                <a:solidFill>
                  <a:prstClr val="black">
                    <a:tint val="75000"/>
                  </a:prstClr>
                </a:solidFill>
              </a:rPr>
              <a:pPr/>
              <a:t>‹#›</a:t>
            </a:fld>
            <a:endParaRPr lang="en-IE">
              <a:solidFill>
                <a:prstClr val="black">
                  <a:tint val="75000"/>
                </a:prstClr>
              </a:solidFill>
            </a:endParaRPr>
          </a:p>
        </p:txBody>
      </p:sp>
    </p:spTree>
    <p:extLst>
      <p:ext uri="{BB962C8B-B14F-4D97-AF65-F5344CB8AC3E}">
        <p14:creationId xmlns:p14="http://schemas.microsoft.com/office/powerpoint/2010/main" val="323598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99801" name="Picture 89" descr="AA_Logotype100_RGB"/>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121400" y="260350"/>
            <a:ext cx="27717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9799" name="Rectangle 87"/>
          <p:cNvSpPr>
            <a:spLocks noGrp="1" noChangeArrowheads="1"/>
          </p:cNvSpPr>
          <p:nvPr>
            <p:ph type="title"/>
          </p:nvPr>
        </p:nvSpPr>
        <p:spPr bwMode="auto">
          <a:xfrm>
            <a:off x="684213" y="1681163"/>
            <a:ext cx="8064500"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499800" name="Rectangle 88"/>
          <p:cNvSpPr>
            <a:spLocks noGrp="1" noChangeArrowheads="1"/>
          </p:cNvSpPr>
          <p:nvPr>
            <p:ph type="body" idx="1"/>
          </p:nvPr>
        </p:nvSpPr>
        <p:spPr bwMode="auto">
          <a:xfrm>
            <a:off x="684213" y="3054350"/>
            <a:ext cx="8064500" cy="312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1270387545"/>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ransition/>
  <p:timing>
    <p:tnLst>
      <p:par>
        <p:cTn id="1" dur="indefinite" restart="never" nodeType="tmRoot"/>
      </p:par>
    </p:tnLst>
  </p:timing>
  <p:txStyles>
    <p:titleStyle>
      <a:lvl1pPr algn="l" rtl="0" eaLnBrk="1" fontAlgn="base" hangingPunct="1">
        <a:lnSpc>
          <a:spcPct val="85000"/>
        </a:lnSpc>
        <a:spcBef>
          <a:spcPct val="20000"/>
        </a:spcBef>
        <a:spcAft>
          <a:spcPct val="0"/>
        </a:spcAft>
        <a:defRPr sz="3200" b="1">
          <a:solidFill>
            <a:schemeClr val="tx1"/>
          </a:solidFill>
          <a:latin typeface="+mj-lt"/>
          <a:ea typeface="+mj-ea"/>
          <a:cs typeface="+mj-cs"/>
        </a:defRPr>
      </a:lvl1pPr>
      <a:lvl2pPr algn="l" rtl="0" eaLnBrk="1" fontAlgn="base" hangingPunct="1">
        <a:lnSpc>
          <a:spcPct val="85000"/>
        </a:lnSpc>
        <a:spcBef>
          <a:spcPct val="20000"/>
        </a:spcBef>
        <a:spcAft>
          <a:spcPct val="0"/>
        </a:spcAft>
        <a:defRPr sz="3200" b="1">
          <a:solidFill>
            <a:schemeClr val="tx1"/>
          </a:solidFill>
          <a:latin typeface="Arial" charset="0"/>
        </a:defRPr>
      </a:lvl2pPr>
      <a:lvl3pPr algn="l" rtl="0" eaLnBrk="1" fontAlgn="base" hangingPunct="1">
        <a:lnSpc>
          <a:spcPct val="85000"/>
        </a:lnSpc>
        <a:spcBef>
          <a:spcPct val="20000"/>
        </a:spcBef>
        <a:spcAft>
          <a:spcPct val="0"/>
        </a:spcAft>
        <a:defRPr sz="3200" b="1">
          <a:solidFill>
            <a:schemeClr val="tx1"/>
          </a:solidFill>
          <a:latin typeface="Arial" charset="0"/>
        </a:defRPr>
      </a:lvl3pPr>
      <a:lvl4pPr algn="l" rtl="0" eaLnBrk="1" fontAlgn="base" hangingPunct="1">
        <a:lnSpc>
          <a:spcPct val="85000"/>
        </a:lnSpc>
        <a:spcBef>
          <a:spcPct val="20000"/>
        </a:spcBef>
        <a:spcAft>
          <a:spcPct val="0"/>
        </a:spcAft>
        <a:defRPr sz="3200" b="1">
          <a:solidFill>
            <a:schemeClr val="tx1"/>
          </a:solidFill>
          <a:latin typeface="Arial" charset="0"/>
        </a:defRPr>
      </a:lvl4pPr>
      <a:lvl5pPr algn="l" rtl="0" eaLnBrk="1" fontAlgn="base" hangingPunct="1">
        <a:lnSpc>
          <a:spcPct val="85000"/>
        </a:lnSpc>
        <a:spcBef>
          <a:spcPct val="20000"/>
        </a:spcBef>
        <a:spcAft>
          <a:spcPct val="0"/>
        </a:spcAft>
        <a:defRPr sz="3200" b="1">
          <a:solidFill>
            <a:schemeClr val="tx1"/>
          </a:solidFill>
          <a:latin typeface="Arial" charset="0"/>
        </a:defRPr>
      </a:lvl5pPr>
      <a:lvl6pPr marL="457200" algn="l" rtl="0" eaLnBrk="1" fontAlgn="base" hangingPunct="1">
        <a:lnSpc>
          <a:spcPct val="85000"/>
        </a:lnSpc>
        <a:spcBef>
          <a:spcPct val="20000"/>
        </a:spcBef>
        <a:spcAft>
          <a:spcPct val="0"/>
        </a:spcAft>
        <a:defRPr sz="3200" b="1">
          <a:solidFill>
            <a:schemeClr val="tx1"/>
          </a:solidFill>
          <a:latin typeface="Arial" charset="0"/>
        </a:defRPr>
      </a:lvl6pPr>
      <a:lvl7pPr marL="914400" algn="l" rtl="0" eaLnBrk="1" fontAlgn="base" hangingPunct="1">
        <a:lnSpc>
          <a:spcPct val="85000"/>
        </a:lnSpc>
        <a:spcBef>
          <a:spcPct val="20000"/>
        </a:spcBef>
        <a:spcAft>
          <a:spcPct val="0"/>
        </a:spcAft>
        <a:defRPr sz="3200" b="1">
          <a:solidFill>
            <a:schemeClr val="tx1"/>
          </a:solidFill>
          <a:latin typeface="Arial" charset="0"/>
        </a:defRPr>
      </a:lvl7pPr>
      <a:lvl8pPr marL="1371600" algn="l" rtl="0" eaLnBrk="1" fontAlgn="base" hangingPunct="1">
        <a:lnSpc>
          <a:spcPct val="85000"/>
        </a:lnSpc>
        <a:spcBef>
          <a:spcPct val="20000"/>
        </a:spcBef>
        <a:spcAft>
          <a:spcPct val="0"/>
        </a:spcAft>
        <a:defRPr sz="3200" b="1">
          <a:solidFill>
            <a:schemeClr val="tx1"/>
          </a:solidFill>
          <a:latin typeface="Arial" charset="0"/>
        </a:defRPr>
      </a:lvl8pPr>
      <a:lvl9pPr marL="1828800" algn="l" rtl="0" eaLnBrk="1" fontAlgn="base" hangingPunct="1">
        <a:lnSpc>
          <a:spcPct val="85000"/>
        </a:lnSpc>
        <a:spcBef>
          <a:spcPct val="20000"/>
        </a:spcBef>
        <a:spcAft>
          <a:spcPct val="0"/>
        </a:spcAft>
        <a:defRPr sz="3200" b="1">
          <a:solidFill>
            <a:schemeClr val="tx1"/>
          </a:solidFill>
          <a:latin typeface="Arial" charset="0"/>
        </a:defRPr>
      </a:lvl9pPr>
    </p:titleStyle>
    <p:bodyStyle>
      <a:lvl1pPr marL="276225" indent="-276225" algn="l" rtl="0" eaLnBrk="1" fontAlgn="base" hangingPunct="1">
        <a:lnSpc>
          <a:spcPct val="85000"/>
        </a:lnSpc>
        <a:spcBef>
          <a:spcPct val="0"/>
        </a:spcBef>
        <a:spcAft>
          <a:spcPct val="0"/>
        </a:spcAft>
        <a:buFont typeface="Arial" charset="0"/>
        <a:buChar char="-"/>
        <a:defRPr sz="2800">
          <a:solidFill>
            <a:schemeClr val="tx1"/>
          </a:solidFill>
          <a:latin typeface="+mn-lt"/>
          <a:ea typeface="+mn-ea"/>
          <a:cs typeface="+mn-cs"/>
        </a:defRPr>
      </a:lvl1pPr>
      <a:lvl2pPr marL="550863" indent="-244475" algn="l" rtl="0" eaLnBrk="1" fontAlgn="base" hangingPunct="1">
        <a:lnSpc>
          <a:spcPct val="85000"/>
        </a:lnSpc>
        <a:spcBef>
          <a:spcPct val="0"/>
        </a:spcBef>
        <a:spcAft>
          <a:spcPct val="0"/>
        </a:spcAft>
        <a:buFont typeface="Arial" charset="0"/>
        <a:buChar char="-"/>
        <a:defRPr sz="2800">
          <a:solidFill>
            <a:schemeClr val="tx1"/>
          </a:solidFill>
          <a:latin typeface="+mn-lt"/>
        </a:defRPr>
      </a:lvl2pPr>
      <a:lvl3pPr marL="812800" indent="-231775" algn="l" rtl="0" eaLnBrk="1" fontAlgn="base" hangingPunct="1">
        <a:lnSpc>
          <a:spcPct val="85000"/>
        </a:lnSpc>
        <a:spcBef>
          <a:spcPct val="0"/>
        </a:spcBef>
        <a:spcAft>
          <a:spcPct val="0"/>
        </a:spcAft>
        <a:buFont typeface="Arial" charset="0"/>
        <a:buChar char="-"/>
        <a:defRPr sz="2800">
          <a:solidFill>
            <a:schemeClr val="tx1"/>
          </a:solidFill>
          <a:latin typeface="+mn-lt"/>
        </a:defRPr>
      </a:lvl3pPr>
      <a:lvl4pPr marL="1058863" indent="-215900" algn="l" rtl="0" eaLnBrk="1" fontAlgn="base" hangingPunct="1">
        <a:lnSpc>
          <a:spcPct val="85000"/>
        </a:lnSpc>
        <a:spcBef>
          <a:spcPct val="0"/>
        </a:spcBef>
        <a:spcAft>
          <a:spcPct val="0"/>
        </a:spcAft>
        <a:buFont typeface="Arial" charset="0"/>
        <a:buChar char="-"/>
        <a:defRPr sz="2800">
          <a:solidFill>
            <a:schemeClr val="tx1"/>
          </a:solidFill>
          <a:latin typeface="+mn-lt"/>
        </a:defRPr>
      </a:lvl4pPr>
      <a:lvl5pPr marL="13493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5pPr>
      <a:lvl6pPr marL="18065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6pPr>
      <a:lvl7pPr marL="22637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7pPr>
      <a:lvl8pPr marL="27209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8pPr>
      <a:lvl9pPr marL="3178175" indent="-260350" algn="l" rtl="0" eaLnBrk="1" fontAlgn="base" hangingPunct="1">
        <a:lnSpc>
          <a:spcPct val="85000"/>
        </a:lnSpc>
        <a:spcBef>
          <a:spcPct val="0"/>
        </a:spcBef>
        <a:spcAft>
          <a:spcPct val="0"/>
        </a:spcAft>
        <a:buFont typeface="Arial" charset="0"/>
        <a:buChar char="-"/>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5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1.xml.rels><?xml version="1.0" encoding="UTF-8" standalone="yes"?>
<Relationships xmlns="http://schemas.openxmlformats.org/package/2006/relationships"><Relationship Id="rId3" Type="http://schemas.openxmlformats.org/officeDocument/2006/relationships/image" Target="../media/image36.tmp"/><Relationship Id="rId2" Type="http://schemas.openxmlformats.org/officeDocument/2006/relationships/image" Target="../media/image35.png"/><Relationship Id="rId1" Type="http://schemas.openxmlformats.org/officeDocument/2006/relationships/slideLayout" Target="../slideLayouts/slideLayout35.xml"/><Relationship Id="rId4" Type="http://schemas.openxmlformats.org/officeDocument/2006/relationships/image" Target="../media/image37.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5.xml"/></Relationships>
</file>

<file path=ppt/slides/_rels/slide6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5.xml"/></Relationships>
</file>

<file path=ppt/slides/_rels/slide6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72.xml.rels><?xml version="1.0" encoding="UTF-8" standalone="yes"?>
<Relationships xmlns="http://schemas.openxmlformats.org/package/2006/relationships"><Relationship Id="rId3" Type="http://schemas.openxmlformats.org/officeDocument/2006/relationships/hyperlink" Target="https://actionaid.ie/" TargetMode="External"/><Relationship Id="rId2" Type="http://schemas.openxmlformats.org/officeDocument/2006/relationships/hyperlink" Target="http://dochas.ie/grand-bargain" TargetMode="Externa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6087" y="1124744"/>
            <a:ext cx="7772400" cy="1470025"/>
          </a:xfrm>
        </p:spPr>
        <p:txBody>
          <a:bodyPr>
            <a:normAutofit fontScale="90000"/>
          </a:bodyPr>
          <a:lstStyle/>
          <a:p>
            <a:r>
              <a:rPr lang="en-IE" sz="4800" b="1" dirty="0" smtClean="0">
                <a:latin typeface="American Typewriter" panose="02090604020004020304" pitchFamily="18" charset="0"/>
              </a:rPr>
              <a:t>Grand Bargain Series</a:t>
            </a:r>
            <a:br>
              <a:rPr lang="en-IE" sz="4800" b="1" dirty="0" smtClean="0">
                <a:latin typeface="American Typewriter" panose="02090604020004020304" pitchFamily="18" charset="0"/>
              </a:rPr>
            </a:br>
            <a:r>
              <a:rPr lang="en-IE" sz="4800" b="1" dirty="0" smtClean="0">
                <a:latin typeface="American Typewriter" panose="02090604020004020304" pitchFamily="18" charset="0"/>
              </a:rPr>
              <a:t/>
            </a:r>
            <a:br>
              <a:rPr lang="en-IE" sz="4800" b="1" dirty="0" smtClean="0">
                <a:latin typeface="American Typewriter" panose="02090604020004020304" pitchFamily="18" charset="0"/>
              </a:rPr>
            </a:br>
            <a:r>
              <a:rPr lang="en-IE" sz="4800" b="1" dirty="0" smtClean="0">
                <a:latin typeface="American Typewriter" panose="02090604020004020304" pitchFamily="18" charset="0"/>
              </a:rPr>
              <a:t> </a:t>
            </a:r>
            <a:r>
              <a:rPr lang="en-IE" sz="3600" b="1" dirty="0" smtClean="0">
                <a:latin typeface="Helvetica LT Std" pitchFamily="34" charset="0"/>
              </a:rPr>
              <a:t>Where are the Women? Gender, Localisation and the Grand Bargain</a:t>
            </a:r>
            <a:endParaRPr lang="en-IE" sz="3600" b="1" dirty="0">
              <a:latin typeface="Helvetica LT Std"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3835139"/>
            <a:ext cx="4015582" cy="523624"/>
          </a:xfrm>
          <a:prstGeom prst="rect">
            <a:avLst/>
          </a:prstGeom>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3773067"/>
            <a:ext cx="3344838" cy="647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4656146"/>
            <a:ext cx="2677985" cy="1652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t="27423" b="22264"/>
          <a:stretch/>
        </p:blipFill>
        <p:spPr bwMode="auto">
          <a:xfrm>
            <a:off x="4451482" y="4797151"/>
            <a:ext cx="4432983" cy="1467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33287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Localisation - Let’s start with what it isn’t</a:t>
            </a:r>
            <a:endParaRPr lang="en-IE" dirty="0"/>
          </a:p>
        </p:txBody>
      </p:sp>
      <p:sp>
        <p:nvSpPr>
          <p:cNvPr id="3" name="Content Placeholder 2"/>
          <p:cNvSpPr>
            <a:spLocks noGrp="1"/>
          </p:cNvSpPr>
          <p:nvPr>
            <p:ph idx="1"/>
          </p:nvPr>
        </p:nvSpPr>
        <p:spPr>
          <a:xfrm>
            <a:off x="253218" y="1473958"/>
            <a:ext cx="8568423" cy="4817660"/>
          </a:xfrm>
        </p:spPr>
        <p:txBody>
          <a:bodyPr/>
          <a:lstStyle/>
          <a:p>
            <a:r>
              <a:rPr lang="en-IE" sz="2000" dirty="0" smtClean="0"/>
              <a:t>It isn’t </a:t>
            </a:r>
            <a:r>
              <a:rPr lang="en-IE" sz="2000" dirty="0" smtClean="0">
                <a:solidFill>
                  <a:schemeClr val="bg2"/>
                </a:solidFill>
              </a:rPr>
              <a:t>a new concept</a:t>
            </a:r>
            <a:r>
              <a:rPr lang="en-IE" sz="2000" dirty="0" smtClean="0"/>
              <a:t> </a:t>
            </a:r>
          </a:p>
          <a:p>
            <a:r>
              <a:rPr lang="en-IE" sz="2000" dirty="0" smtClean="0"/>
              <a:t>– local responders are in every country in many forms</a:t>
            </a:r>
          </a:p>
          <a:p>
            <a:r>
              <a:rPr lang="en-IE" sz="2000" dirty="0" smtClean="0"/>
              <a:t>– many  INGOs work in partnership in specific contexts</a:t>
            </a:r>
          </a:p>
          <a:p>
            <a:r>
              <a:rPr lang="en-IE" sz="2000" dirty="0" smtClean="0"/>
              <a:t>It isn’t </a:t>
            </a:r>
            <a:r>
              <a:rPr lang="en-IE" sz="2000" dirty="0" smtClean="0">
                <a:solidFill>
                  <a:schemeClr val="bg2"/>
                </a:solidFill>
              </a:rPr>
              <a:t>an ‘either/or’ discussion </a:t>
            </a:r>
            <a:r>
              <a:rPr lang="en-IE" sz="2000" dirty="0" smtClean="0"/>
              <a:t>– it is a necessary debate to make aid </a:t>
            </a:r>
            <a:r>
              <a:rPr lang="en-IE" sz="2000" dirty="0" smtClean="0">
                <a:solidFill>
                  <a:srgbClr val="FF0000"/>
                </a:solidFill>
              </a:rPr>
              <a:t>more efficient, rapid and effective </a:t>
            </a:r>
          </a:p>
          <a:p>
            <a:r>
              <a:rPr lang="en-IE" sz="2000" dirty="0" smtClean="0">
                <a:solidFill>
                  <a:schemeClr val="bg2"/>
                </a:solidFill>
              </a:rPr>
              <a:t>It doesn’t mean that largescale responses are not necessary </a:t>
            </a:r>
            <a:r>
              <a:rPr lang="en-IE" sz="2000" dirty="0" smtClean="0"/>
              <a:t>–better, smarter partnerships are needed</a:t>
            </a:r>
            <a:endParaRPr lang="en-IE" b="1" dirty="0">
              <a:solidFill>
                <a:schemeClr val="accent1"/>
              </a:solidFill>
            </a:endParaRPr>
          </a:p>
          <a:p>
            <a:r>
              <a:rPr lang="en-IE" b="1" dirty="0" smtClean="0">
                <a:solidFill>
                  <a:schemeClr val="accent1"/>
                </a:solidFill>
              </a:rPr>
              <a:t>#value for money</a:t>
            </a:r>
          </a:p>
          <a:p>
            <a:r>
              <a:rPr lang="en-IE" b="1" dirty="0" smtClean="0">
                <a:solidFill>
                  <a:schemeClr val="accent1"/>
                </a:solidFill>
              </a:rPr>
              <a:t>#as local as possible &amp; as international </a:t>
            </a:r>
          </a:p>
          <a:p>
            <a:r>
              <a:rPr lang="en-IE" b="1" dirty="0" smtClean="0">
                <a:solidFill>
                  <a:schemeClr val="accent1"/>
                </a:solidFill>
              </a:rPr>
              <a:t>as necessary</a:t>
            </a:r>
          </a:p>
          <a:p>
            <a:pPr marL="342900" indent="-342900">
              <a:buFont typeface="Arial" panose="020B0604020202020204" pitchFamily="34" charset="0"/>
              <a:buChar char="•"/>
            </a:pPr>
            <a:endParaRPr lang="en-IE" dirty="0"/>
          </a:p>
        </p:txBody>
      </p:sp>
      <p:pic>
        <p:nvPicPr>
          <p:cNvPr id="4" name="Picture 3"/>
          <p:cNvPicPr>
            <a:picLocks noChangeAspect="1"/>
          </p:cNvPicPr>
          <p:nvPr/>
        </p:nvPicPr>
        <p:blipFill>
          <a:blip r:embed="rId3"/>
          <a:stretch>
            <a:fillRect/>
          </a:stretch>
        </p:blipFill>
        <p:spPr>
          <a:xfrm>
            <a:off x="6122658" y="3983208"/>
            <a:ext cx="3021342" cy="1847850"/>
          </a:xfrm>
          <a:prstGeom prst="rect">
            <a:avLst/>
          </a:prstGeom>
        </p:spPr>
      </p:pic>
    </p:spTree>
    <p:extLst>
      <p:ext uri="{BB962C8B-B14F-4D97-AF65-F5344CB8AC3E}">
        <p14:creationId xmlns:p14="http://schemas.microsoft.com/office/powerpoint/2010/main" val="23130445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513" y="383493"/>
            <a:ext cx="8062912" cy="817510"/>
          </a:xfrm>
        </p:spPr>
        <p:txBody>
          <a:bodyPr/>
          <a:lstStyle/>
          <a:p>
            <a:pPr algn="ctr">
              <a:lnSpc>
                <a:spcPct val="100000"/>
              </a:lnSpc>
            </a:pPr>
            <a:r>
              <a:rPr lang="en-IE" sz="2400" dirty="0" smtClean="0"/>
              <a:t/>
            </a:r>
            <a:br>
              <a:rPr lang="en-IE" sz="2400" dirty="0" smtClean="0"/>
            </a:br>
            <a:r>
              <a:rPr lang="en-IE" sz="2400" dirty="0" smtClean="0"/>
              <a:t/>
            </a:r>
            <a:br>
              <a:rPr lang="en-IE" sz="2400" dirty="0" smtClean="0"/>
            </a:br>
            <a:r>
              <a:rPr lang="en-IE" sz="2400" dirty="0" smtClean="0"/>
              <a:t/>
            </a:r>
            <a:br>
              <a:rPr lang="en-IE" sz="2400" dirty="0" smtClean="0"/>
            </a:br>
            <a:r>
              <a:rPr lang="en-IE" sz="2400" dirty="0" smtClean="0"/>
              <a:t>As local as possible &amp; as international as necessary</a:t>
            </a:r>
            <a:br>
              <a:rPr lang="en-IE" sz="2400" dirty="0" smtClean="0"/>
            </a:br>
            <a:r>
              <a:rPr lang="en-IE" dirty="0"/>
              <a:t/>
            </a:r>
            <a:br>
              <a:rPr lang="en-IE" dirty="0"/>
            </a:br>
            <a:endParaRPr lang="en-IE" dirty="0"/>
          </a:p>
        </p:txBody>
      </p:sp>
      <p:sp>
        <p:nvSpPr>
          <p:cNvPr id="3" name="Content Placeholder 2"/>
          <p:cNvSpPr>
            <a:spLocks noGrp="1"/>
          </p:cNvSpPr>
          <p:nvPr>
            <p:ph idx="1"/>
          </p:nvPr>
        </p:nvSpPr>
        <p:spPr>
          <a:xfrm>
            <a:off x="544513" y="1310184"/>
            <a:ext cx="8062912" cy="4817661"/>
          </a:xfrm>
        </p:spPr>
        <p:txBody>
          <a:bodyPr/>
          <a:lstStyle/>
          <a:p>
            <a:r>
              <a:rPr lang="en-IE" sz="1600" b="1" u="sng" dirty="0" smtClean="0">
                <a:solidFill>
                  <a:srgbClr val="0070C0"/>
                </a:solidFill>
              </a:rPr>
              <a:t>Tsunami Response Evaluation 2004</a:t>
            </a:r>
          </a:p>
          <a:p>
            <a:r>
              <a:rPr lang="en-IE" sz="1600" b="1" dirty="0" smtClean="0">
                <a:solidFill>
                  <a:srgbClr val="FF0000"/>
                </a:solidFill>
              </a:rPr>
              <a:t>Local </a:t>
            </a:r>
            <a:r>
              <a:rPr lang="en-IE" sz="1600" b="1" dirty="0">
                <a:solidFill>
                  <a:srgbClr val="FF0000"/>
                </a:solidFill>
              </a:rPr>
              <a:t>people provided almost all immediate life-saving action and early emergency </a:t>
            </a:r>
            <a:r>
              <a:rPr lang="en-IE" sz="1600" b="1" dirty="0" smtClean="0">
                <a:solidFill>
                  <a:srgbClr val="FF0000"/>
                </a:solidFill>
              </a:rPr>
              <a:t>support</a:t>
            </a:r>
          </a:p>
          <a:p>
            <a:r>
              <a:rPr lang="en-IE" sz="1600" dirty="0" smtClean="0"/>
              <a:t>…….rethink </a:t>
            </a:r>
            <a:r>
              <a:rPr lang="en-IE" sz="1600" dirty="0"/>
              <a:t>the </a:t>
            </a:r>
            <a:r>
              <a:rPr lang="en-IE" sz="1600" b="1" dirty="0">
                <a:solidFill>
                  <a:srgbClr val="FF0000"/>
                </a:solidFill>
              </a:rPr>
              <a:t>end goal of humanitarian assistance </a:t>
            </a:r>
            <a:r>
              <a:rPr lang="en-IE" sz="1600" dirty="0"/>
              <a:t>and</a:t>
            </a:r>
            <a:r>
              <a:rPr lang="en-IE" sz="1600" b="1" dirty="0">
                <a:solidFill>
                  <a:srgbClr val="FF0000"/>
                </a:solidFill>
              </a:rPr>
              <a:t> move from a service delivery approach to a capacity empowering framework</a:t>
            </a:r>
            <a:r>
              <a:rPr lang="en-IE" sz="1600" b="1" dirty="0"/>
              <a:t>, </a:t>
            </a:r>
            <a:r>
              <a:rPr lang="en-IE" sz="1600" dirty="0" smtClean="0"/>
              <a:t>………shift </a:t>
            </a:r>
            <a:r>
              <a:rPr lang="en-IE" sz="1600" dirty="0"/>
              <a:t>the emphasis from only delivery to support and facilitation.</a:t>
            </a:r>
            <a:endParaRPr lang="en-IE" sz="1600" b="1" dirty="0">
              <a:solidFill>
                <a:schemeClr val="bg2"/>
              </a:solidFill>
            </a:endParaRPr>
          </a:p>
          <a:p>
            <a:r>
              <a:rPr lang="en-IE" sz="1600" b="1" u="sng" dirty="0" smtClean="0">
                <a:solidFill>
                  <a:srgbClr val="0070C0"/>
                </a:solidFill>
              </a:rPr>
              <a:t>Typhoon Haiyan 2013</a:t>
            </a:r>
          </a:p>
          <a:p>
            <a:r>
              <a:rPr lang="en-IE" sz="1600" dirty="0" smtClean="0"/>
              <a:t>…..the</a:t>
            </a:r>
            <a:r>
              <a:rPr lang="en-IE" sz="1600" b="1" dirty="0" smtClean="0">
                <a:solidFill>
                  <a:schemeClr val="bg2"/>
                </a:solidFill>
              </a:rPr>
              <a:t> </a:t>
            </a:r>
            <a:r>
              <a:rPr lang="en-IE" sz="1600" b="1" dirty="0">
                <a:solidFill>
                  <a:srgbClr val="FF0000"/>
                </a:solidFill>
              </a:rPr>
              <a:t>challenge of taking partnership to scale</a:t>
            </a:r>
            <a:r>
              <a:rPr lang="en-IE" sz="1600" dirty="0"/>
              <a:t>, and it is this that sets an important and urgent agenda for the humanitarian community</a:t>
            </a:r>
            <a:r>
              <a:rPr lang="en-IE" sz="1600" dirty="0" smtClean="0"/>
              <a:t>.</a:t>
            </a:r>
          </a:p>
          <a:p>
            <a:r>
              <a:rPr lang="en-IE" sz="1600" dirty="0"/>
              <a:t>International and national coordination mechanisms</a:t>
            </a:r>
            <a:r>
              <a:rPr lang="en-IE" sz="1600" b="1" dirty="0">
                <a:solidFill>
                  <a:schemeClr val="bg2"/>
                </a:solidFill>
              </a:rPr>
              <a:t> </a:t>
            </a:r>
            <a:r>
              <a:rPr lang="en-IE" sz="1600" b="1" dirty="0">
                <a:solidFill>
                  <a:srgbClr val="FF0000"/>
                </a:solidFill>
              </a:rPr>
              <a:t>diverged along separate paths for quite some </a:t>
            </a:r>
            <a:r>
              <a:rPr lang="en-IE" sz="1600" b="1" dirty="0" smtClean="0">
                <a:solidFill>
                  <a:srgbClr val="FF0000"/>
                </a:solidFill>
              </a:rPr>
              <a:t>time</a:t>
            </a:r>
            <a:endParaRPr lang="en-IE" sz="1600" b="1" dirty="0">
              <a:solidFill>
                <a:srgbClr val="FF0000"/>
              </a:solidFill>
            </a:endParaRPr>
          </a:p>
          <a:p>
            <a:r>
              <a:rPr lang="en-IE" sz="1600" b="1" u="sng" dirty="0" smtClean="0">
                <a:solidFill>
                  <a:srgbClr val="0070C0"/>
                </a:solidFill>
              </a:rPr>
              <a:t>Ebola Sierra Leone 2014/15</a:t>
            </a:r>
          </a:p>
          <a:p>
            <a:r>
              <a:rPr lang="en-IE" sz="1600" b="1" dirty="0">
                <a:solidFill>
                  <a:srgbClr val="FF0000"/>
                </a:solidFill>
              </a:rPr>
              <a:t>National NGOs had to take on the humanitarian response without the safety nets </a:t>
            </a:r>
            <a:r>
              <a:rPr lang="en-IE" sz="1600" dirty="0"/>
              <a:t>of insurance, evacuation, specialist skillsets, counselling and aftercare, and adequate staff to cope with additional pressures</a:t>
            </a:r>
          </a:p>
          <a:p>
            <a:endParaRPr lang="en-IE" sz="1600" b="1" dirty="0">
              <a:solidFill>
                <a:schemeClr val="bg2"/>
              </a:solidFill>
            </a:endParaRPr>
          </a:p>
        </p:txBody>
      </p:sp>
    </p:spTree>
    <p:extLst>
      <p:ext uri="{BB962C8B-B14F-4D97-AF65-F5344CB8AC3E}">
        <p14:creationId xmlns:p14="http://schemas.microsoft.com/office/powerpoint/2010/main" val="36296303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smtClean="0"/>
              <a:t>CHANGING HOW AID HAPPENS</a:t>
            </a:r>
            <a:endParaRPr lang="en-IE" dirty="0"/>
          </a:p>
        </p:txBody>
      </p:sp>
      <p:sp>
        <p:nvSpPr>
          <p:cNvPr id="9" name="Content Placeholder 8"/>
          <p:cNvSpPr>
            <a:spLocks noGrp="1"/>
          </p:cNvSpPr>
          <p:nvPr>
            <p:ph idx="1"/>
          </p:nvPr>
        </p:nvSpPr>
        <p:spPr>
          <a:xfrm>
            <a:off x="544513" y="1322364"/>
            <a:ext cx="8062912" cy="4881488"/>
          </a:xfrm>
        </p:spPr>
        <p:txBody>
          <a:bodyPr/>
          <a:lstStyle/>
          <a:p>
            <a:r>
              <a:rPr lang="en-IE" dirty="0" smtClean="0">
                <a:solidFill>
                  <a:srgbClr val="FF0000"/>
                </a:solidFill>
              </a:rPr>
              <a:t>Less than 2% of all humanitarian funding </a:t>
            </a:r>
            <a:r>
              <a:rPr lang="en-IE" dirty="0" smtClean="0"/>
              <a:t>goes </a:t>
            </a:r>
            <a:r>
              <a:rPr lang="en-IE" b="1" dirty="0" smtClean="0">
                <a:solidFill>
                  <a:srgbClr val="FF0000"/>
                </a:solidFill>
              </a:rPr>
              <a:t>directly</a:t>
            </a:r>
            <a:r>
              <a:rPr lang="en-IE" dirty="0" smtClean="0"/>
              <a:t> to local aid organisations. GB aim – increase funding to 25% by 2020</a:t>
            </a:r>
          </a:p>
          <a:p>
            <a:r>
              <a:rPr lang="en-IE" dirty="0" smtClean="0">
                <a:solidFill>
                  <a:srgbClr val="FF0000"/>
                </a:solidFill>
              </a:rPr>
              <a:t>Local first </a:t>
            </a:r>
            <a:r>
              <a:rPr lang="en-IE" dirty="0">
                <a:solidFill>
                  <a:srgbClr val="FF0000"/>
                </a:solidFill>
              </a:rPr>
              <a:t>responders</a:t>
            </a:r>
            <a:r>
              <a:rPr lang="en-IE" dirty="0"/>
              <a:t>; they know the context, speak the language and will be there long after international actors leave. </a:t>
            </a:r>
            <a:r>
              <a:rPr lang="en-IE" i="1" dirty="0"/>
              <a:t>Yet their crucial role is often ignored by the current humanitarian system.</a:t>
            </a:r>
            <a:endParaRPr lang="en-IE" i="1" dirty="0" smtClean="0"/>
          </a:p>
          <a:p>
            <a:r>
              <a:rPr lang="en-IE" dirty="0">
                <a:solidFill>
                  <a:srgbClr val="FF0000"/>
                </a:solidFill>
              </a:rPr>
              <a:t>Local organisations also face greater </a:t>
            </a:r>
            <a:r>
              <a:rPr lang="en-IE" dirty="0" smtClean="0">
                <a:solidFill>
                  <a:srgbClr val="FF0000"/>
                </a:solidFill>
              </a:rPr>
              <a:t>risks: </a:t>
            </a:r>
            <a:r>
              <a:rPr lang="en-IE" dirty="0" smtClean="0"/>
              <a:t>90% of humanitarian workers who were killed in 2014 were local responders. In 2015, </a:t>
            </a:r>
            <a:r>
              <a:rPr lang="en-IE" dirty="0" smtClean="0">
                <a:solidFill>
                  <a:srgbClr val="FF0000"/>
                </a:solidFill>
              </a:rPr>
              <a:t>13 </a:t>
            </a:r>
            <a:r>
              <a:rPr lang="en-IE" dirty="0">
                <a:solidFill>
                  <a:srgbClr val="FF0000"/>
                </a:solidFill>
              </a:rPr>
              <a:t>times </a:t>
            </a:r>
            <a:r>
              <a:rPr lang="en-IE" dirty="0"/>
              <a:t>as many national staff victims as international (expatriate) victims in </a:t>
            </a:r>
            <a:r>
              <a:rPr lang="en-IE" dirty="0" smtClean="0"/>
              <a:t>Somalia &amp; Afghanistan, </a:t>
            </a:r>
            <a:r>
              <a:rPr lang="en-IE" dirty="0"/>
              <a:t>and </a:t>
            </a:r>
            <a:r>
              <a:rPr lang="en-IE" dirty="0" smtClean="0">
                <a:solidFill>
                  <a:srgbClr val="FF0000"/>
                </a:solidFill>
              </a:rPr>
              <a:t>7 times</a:t>
            </a:r>
            <a:r>
              <a:rPr lang="en-IE" dirty="0" smtClean="0"/>
              <a:t> </a:t>
            </a:r>
            <a:r>
              <a:rPr lang="en-IE" dirty="0"/>
              <a:t>as many globally. </a:t>
            </a:r>
          </a:p>
        </p:txBody>
      </p:sp>
    </p:spTree>
    <p:extLst>
      <p:ext uri="{BB962C8B-B14F-4D97-AF65-F5344CB8AC3E}">
        <p14:creationId xmlns:p14="http://schemas.microsoft.com/office/powerpoint/2010/main" val="37338361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Why ask ‘Where are the Women’?</a:t>
            </a:r>
            <a:endParaRPr lang="en-IE"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41404" y="1871663"/>
            <a:ext cx="4469130" cy="3724275"/>
          </a:xfrm>
        </p:spPr>
      </p:pic>
    </p:spTree>
    <p:extLst>
      <p:ext uri="{BB962C8B-B14F-4D97-AF65-F5344CB8AC3E}">
        <p14:creationId xmlns:p14="http://schemas.microsoft.com/office/powerpoint/2010/main" val="23962767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Why ask ‘where are the women’?</a:t>
            </a:r>
            <a:endParaRPr lang="en-IE" dirty="0"/>
          </a:p>
        </p:txBody>
      </p:sp>
      <p:sp>
        <p:nvSpPr>
          <p:cNvPr id="3" name="Content Placeholder 2"/>
          <p:cNvSpPr>
            <a:spLocks noGrp="1"/>
          </p:cNvSpPr>
          <p:nvPr>
            <p:ph idx="1"/>
          </p:nvPr>
        </p:nvSpPr>
        <p:spPr>
          <a:xfrm>
            <a:off x="544513" y="1359243"/>
            <a:ext cx="8062912" cy="4893276"/>
          </a:xfrm>
        </p:spPr>
        <p:txBody>
          <a:bodyPr/>
          <a:lstStyle/>
          <a:p>
            <a:r>
              <a:rPr lang="en-IE" dirty="0" smtClean="0"/>
              <a:t>We can’t assume that gender is adequately considered in the Grand Bargain. </a:t>
            </a:r>
          </a:p>
          <a:p>
            <a:r>
              <a:rPr lang="en-IE" b="1" dirty="0" smtClean="0"/>
              <a:t>The WHS </a:t>
            </a:r>
            <a:r>
              <a:rPr lang="en-IE" dirty="0" smtClean="0"/>
              <a:t>did go some way to  recognising women as agents in humanitarian work and not as victims and beneficiaries</a:t>
            </a:r>
          </a:p>
          <a:p>
            <a:r>
              <a:rPr lang="en-IE" b="1" dirty="0" smtClean="0"/>
              <a:t>Localisation </a:t>
            </a:r>
            <a:r>
              <a:rPr lang="en-IE" b="1" dirty="0" err="1" smtClean="0"/>
              <a:t>workstream</a:t>
            </a:r>
            <a:r>
              <a:rPr lang="en-IE" b="1" dirty="0" smtClean="0"/>
              <a:t> </a:t>
            </a:r>
            <a:r>
              <a:rPr lang="en-IE" dirty="0" smtClean="0"/>
              <a:t>recognises the role of women as first responders &amp; women’s leadership roles &amp; </a:t>
            </a:r>
            <a:r>
              <a:rPr lang="en-US" b="1" dirty="0" smtClean="0"/>
              <a:t>depends </a:t>
            </a:r>
            <a:r>
              <a:rPr lang="en-US" b="1" dirty="0"/>
              <a:t>in part on successful engagement with and investment in women and women’s organizations as local and first responders</a:t>
            </a:r>
            <a:r>
              <a:rPr lang="en-US" dirty="0"/>
              <a:t>, given the reality of women’s leadership in local response. </a:t>
            </a:r>
          </a:p>
          <a:p>
            <a:pPr algn="ctr"/>
            <a:r>
              <a:rPr lang="en-IE" b="1" dirty="0" smtClean="0">
                <a:solidFill>
                  <a:srgbClr val="FF0000"/>
                </a:solidFill>
              </a:rPr>
              <a:t>Agency 	Voice 		Control 	Power</a:t>
            </a:r>
            <a:endParaRPr lang="en-IE" b="1" dirty="0">
              <a:solidFill>
                <a:srgbClr val="FF0000"/>
              </a:solidFill>
            </a:endParaRPr>
          </a:p>
          <a:p>
            <a:pPr algn="ctr"/>
            <a:endParaRPr lang="en-IE" dirty="0"/>
          </a:p>
        </p:txBody>
      </p:sp>
    </p:spTree>
    <p:extLst>
      <p:ext uri="{BB962C8B-B14F-4D97-AF65-F5344CB8AC3E}">
        <p14:creationId xmlns:p14="http://schemas.microsoft.com/office/powerpoint/2010/main" val="15075121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Localisation </a:t>
            </a:r>
            <a:r>
              <a:rPr lang="en-IE" sz="1800" dirty="0" smtClean="0"/>
              <a:t>(</a:t>
            </a:r>
            <a:r>
              <a:rPr lang="en-IE" sz="1800" dirty="0" err="1" smtClean="0"/>
              <a:t>Trócaire</a:t>
            </a:r>
            <a:r>
              <a:rPr lang="en-IE" sz="1800" dirty="0" smtClean="0"/>
              <a:t>, </a:t>
            </a:r>
            <a:r>
              <a:rPr lang="en-IE" sz="1800" dirty="0" err="1" smtClean="0"/>
              <a:t>Groupe</a:t>
            </a:r>
            <a:r>
              <a:rPr lang="en-IE" sz="1800" dirty="0" smtClean="0"/>
              <a:t> URD funded by Irish Aid HPP)</a:t>
            </a:r>
            <a:endParaRPr lang="en-IE" sz="1800" dirty="0"/>
          </a:p>
        </p:txBody>
      </p:sp>
      <p:sp>
        <p:nvSpPr>
          <p:cNvPr id="3" name="Content Placeholder 2"/>
          <p:cNvSpPr>
            <a:spLocks noGrp="1"/>
          </p:cNvSpPr>
          <p:nvPr>
            <p:ph idx="1"/>
          </p:nvPr>
        </p:nvSpPr>
        <p:spPr>
          <a:xfrm>
            <a:off x="544513" y="1514902"/>
            <a:ext cx="8062912" cy="4626592"/>
          </a:xfrm>
        </p:spPr>
        <p:txBody>
          <a:bodyPr/>
          <a:lstStyle/>
          <a:p>
            <a:r>
              <a:rPr lang="en-IE" sz="2000" b="1" dirty="0" smtClean="0">
                <a:solidFill>
                  <a:srgbClr val="FF0000"/>
                </a:solidFill>
                <a:latin typeface="Calibri" panose="020F0502020204030204" pitchFamily="34" charset="0"/>
              </a:rPr>
              <a:t>MYANMAR							DRC</a:t>
            </a:r>
          </a:p>
          <a:p>
            <a:endParaRPr lang="en-IE" sz="2000" b="1" dirty="0">
              <a:solidFill>
                <a:srgbClr val="FF0000"/>
              </a:solidFill>
              <a:latin typeface="Calibri" panose="020F0502020204030204" pitchFamily="34" charset="0"/>
            </a:endParaRPr>
          </a:p>
          <a:p>
            <a:pPr marL="342900" lvl="0" indent="-342900">
              <a:buFont typeface="Arial" panose="020B0604020202020204" pitchFamily="34" charset="0"/>
              <a:buChar char="•"/>
            </a:pPr>
            <a:r>
              <a:rPr lang="en-IE" sz="2000" dirty="0" smtClean="0">
                <a:solidFill>
                  <a:schemeClr val="accent1">
                    <a:lumMod val="75000"/>
                  </a:schemeClr>
                </a:solidFill>
                <a:latin typeface="Calibri" panose="020F0502020204030204" pitchFamily="34" charset="0"/>
              </a:rPr>
              <a:t>Examine the experience </a:t>
            </a:r>
            <a:r>
              <a:rPr lang="en-IE" sz="2000" dirty="0">
                <a:solidFill>
                  <a:schemeClr val="accent1">
                    <a:lumMod val="75000"/>
                  </a:schemeClr>
                </a:solidFill>
                <a:latin typeface="Calibri" panose="020F0502020204030204" pitchFamily="34" charset="0"/>
              </a:rPr>
              <a:t>of Trócaire and partners in selected countries</a:t>
            </a:r>
            <a:r>
              <a:rPr lang="en-IE" sz="2000" b="1" dirty="0">
                <a:solidFill>
                  <a:schemeClr val="accent1">
                    <a:lumMod val="75000"/>
                  </a:schemeClr>
                </a:solidFill>
                <a:latin typeface="Calibri" panose="020F0502020204030204" pitchFamily="34" charset="0"/>
              </a:rPr>
              <a:t> </a:t>
            </a:r>
            <a:r>
              <a:rPr lang="en-IE" sz="2000" b="1" i="1" dirty="0">
                <a:solidFill>
                  <a:schemeClr val="accent1">
                    <a:lumMod val="75000"/>
                  </a:schemeClr>
                </a:solidFill>
                <a:latin typeface="Calibri" panose="020F0502020204030204" pitchFamily="34" charset="0"/>
              </a:rPr>
              <a:t>to provide the organisation with a working definition of 'Localisation'.  </a:t>
            </a:r>
          </a:p>
          <a:p>
            <a:pPr marL="342900" lvl="0" indent="-342900">
              <a:buFont typeface="Arial" panose="020B0604020202020204" pitchFamily="34" charset="0"/>
              <a:buChar char="•"/>
            </a:pPr>
            <a:r>
              <a:rPr lang="en-IE" sz="2000" dirty="0" smtClean="0">
                <a:solidFill>
                  <a:schemeClr val="accent1">
                    <a:lumMod val="75000"/>
                  </a:schemeClr>
                </a:solidFill>
                <a:latin typeface="Calibri" panose="020F0502020204030204" pitchFamily="34" charset="0"/>
              </a:rPr>
              <a:t>Collect evidence of </a:t>
            </a:r>
            <a:r>
              <a:rPr lang="en-IE" sz="2000" b="1" dirty="0">
                <a:solidFill>
                  <a:schemeClr val="accent1">
                    <a:lumMod val="75000"/>
                  </a:schemeClr>
                </a:solidFill>
                <a:latin typeface="Calibri" panose="020F0502020204030204" pitchFamily="34" charset="0"/>
              </a:rPr>
              <a:t>how operating in </a:t>
            </a:r>
            <a:r>
              <a:rPr lang="en-IE" sz="2000" b="1" i="1" dirty="0">
                <a:solidFill>
                  <a:schemeClr val="accent1">
                    <a:lumMod val="75000"/>
                  </a:schemeClr>
                </a:solidFill>
                <a:latin typeface="Calibri" panose="020F0502020204030204" pitchFamily="34" charset="0"/>
              </a:rPr>
              <a:t>partnership with national organisations is an important element of effective humanitarian response in </a:t>
            </a:r>
            <a:r>
              <a:rPr lang="en-IE" sz="2000" b="1" i="1" dirty="0" smtClean="0">
                <a:solidFill>
                  <a:schemeClr val="accent1">
                    <a:lumMod val="75000"/>
                  </a:schemeClr>
                </a:solidFill>
                <a:latin typeface="Calibri" panose="020F0502020204030204" pitchFamily="34" charset="0"/>
              </a:rPr>
              <a:t>two </a:t>
            </a:r>
            <a:r>
              <a:rPr lang="en-IE" sz="2000" b="1" i="1" dirty="0">
                <a:solidFill>
                  <a:schemeClr val="accent1">
                    <a:lumMod val="75000"/>
                  </a:schemeClr>
                </a:solidFill>
                <a:latin typeface="Calibri" panose="020F0502020204030204" pitchFamily="34" charset="0"/>
              </a:rPr>
              <a:t>different contexts</a:t>
            </a:r>
          </a:p>
          <a:p>
            <a:pPr marL="342900" lvl="0" indent="-342900">
              <a:buFont typeface="Arial" panose="020B0604020202020204" pitchFamily="34" charset="0"/>
              <a:buChar char="•"/>
            </a:pPr>
            <a:r>
              <a:rPr lang="en-IE" sz="2000" b="1" i="1" dirty="0">
                <a:solidFill>
                  <a:schemeClr val="accent1">
                    <a:lumMod val="75000"/>
                  </a:schemeClr>
                </a:solidFill>
                <a:latin typeface="Calibri" panose="020F0502020204030204" pitchFamily="34" charset="0"/>
              </a:rPr>
              <a:t>R</a:t>
            </a:r>
            <a:r>
              <a:rPr lang="en-IE" sz="2000" b="1" i="1" dirty="0" smtClean="0">
                <a:solidFill>
                  <a:schemeClr val="accent1">
                    <a:lumMod val="75000"/>
                  </a:schemeClr>
                </a:solidFill>
                <a:latin typeface="Calibri" panose="020F0502020204030204" pitchFamily="34" charset="0"/>
              </a:rPr>
              <a:t>ecommendations </a:t>
            </a:r>
            <a:r>
              <a:rPr lang="en-IE" sz="2000" b="1" i="1" dirty="0">
                <a:solidFill>
                  <a:schemeClr val="accent1">
                    <a:lumMod val="75000"/>
                  </a:schemeClr>
                </a:solidFill>
                <a:latin typeface="Calibri" panose="020F0502020204030204" pitchFamily="34" charset="0"/>
              </a:rPr>
              <a:t>for </a:t>
            </a:r>
            <a:r>
              <a:rPr lang="en-IE" sz="2000" b="1" i="1" dirty="0" smtClean="0">
                <a:solidFill>
                  <a:schemeClr val="accent1">
                    <a:lumMod val="75000"/>
                  </a:schemeClr>
                </a:solidFill>
                <a:latin typeface="Calibri" panose="020F0502020204030204" pitchFamily="34" charset="0"/>
              </a:rPr>
              <a:t>how greater localisation </a:t>
            </a:r>
            <a:r>
              <a:rPr lang="en-IE" sz="2000" b="1" i="1" dirty="0">
                <a:solidFill>
                  <a:schemeClr val="accent1">
                    <a:lumMod val="75000"/>
                  </a:schemeClr>
                </a:solidFill>
                <a:latin typeface="Calibri" panose="020F0502020204030204" pitchFamily="34" charset="0"/>
              </a:rPr>
              <a:t>can be achieved </a:t>
            </a:r>
            <a:r>
              <a:rPr lang="en-IE" sz="2000" dirty="0">
                <a:solidFill>
                  <a:schemeClr val="accent1">
                    <a:lumMod val="75000"/>
                  </a:schemeClr>
                </a:solidFill>
                <a:latin typeface="Calibri" panose="020F0502020204030204" pitchFamily="34" charset="0"/>
              </a:rPr>
              <a:t>- for </a:t>
            </a:r>
            <a:r>
              <a:rPr lang="en-IE" sz="2000" dirty="0" smtClean="0">
                <a:solidFill>
                  <a:schemeClr val="accent1">
                    <a:lumMod val="75000"/>
                  </a:schemeClr>
                </a:solidFill>
                <a:latin typeface="Calibri" panose="020F0502020204030204" pitchFamily="34" charset="0"/>
              </a:rPr>
              <a:t>Trócaire, partners; peers and </a:t>
            </a:r>
            <a:r>
              <a:rPr lang="en-IE" sz="2000" dirty="0">
                <a:solidFill>
                  <a:schemeClr val="accent1">
                    <a:lumMod val="75000"/>
                  </a:schemeClr>
                </a:solidFill>
                <a:latin typeface="Calibri" panose="020F0502020204030204" pitchFamily="34" charset="0"/>
              </a:rPr>
              <a:t>in the humanitarian policy arena.</a:t>
            </a:r>
          </a:p>
          <a:p>
            <a:endParaRPr lang="en-IE" dirty="0"/>
          </a:p>
        </p:txBody>
      </p:sp>
    </p:spTree>
    <p:extLst>
      <p:ext uri="{BB962C8B-B14F-4D97-AF65-F5344CB8AC3E}">
        <p14:creationId xmlns:p14="http://schemas.microsoft.com/office/powerpoint/2010/main" val="339207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Localisation – What it means for Trócaire</a:t>
            </a:r>
            <a:endParaRPr lang="en-IE" dirty="0"/>
          </a:p>
        </p:txBody>
      </p:sp>
      <p:sp>
        <p:nvSpPr>
          <p:cNvPr id="3" name="Content Placeholder 2"/>
          <p:cNvSpPr>
            <a:spLocks noGrp="1"/>
          </p:cNvSpPr>
          <p:nvPr>
            <p:ph idx="1"/>
          </p:nvPr>
        </p:nvSpPr>
        <p:spPr>
          <a:xfrm>
            <a:off x="544513" y="1322363"/>
            <a:ext cx="8062912" cy="4825219"/>
          </a:xfrm>
        </p:spPr>
        <p:txBody>
          <a:bodyPr/>
          <a:lstStyle/>
          <a:p>
            <a:endParaRPr lang="en-US" dirty="0" smtClean="0"/>
          </a:p>
          <a:p>
            <a:r>
              <a:rPr lang="en-US" sz="2000" dirty="0" err="1" smtClean="0">
                <a:solidFill>
                  <a:schemeClr val="accent1">
                    <a:lumMod val="75000"/>
                  </a:schemeClr>
                </a:solidFill>
              </a:rPr>
              <a:t>Localisation</a:t>
            </a:r>
            <a:r>
              <a:rPr lang="en-US" sz="2000" dirty="0" smtClean="0">
                <a:solidFill>
                  <a:schemeClr val="accent1">
                    <a:lumMod val="75000"/>
                  </a:schemeClr>
                </a:solidFill>
              </a:rPr>
              <a:t> </a:t>
            </a:r>
            <a:r>
              <a:rPr lang="en-US" sz="2000" dirty="0">
                <a:solidFill>
                  <a:schemeClr val="accent1">
                    <a:lumMod val="75000"/>
                  </a:schemeClr>
                </a:solidFill>
              </a:rPr>
              <a:t>of aid is </a:t>
            </a:r>
            <a:r>
              <a:rPr lang="en-US" sz="2000" b="1" dirty="0">
                <a:solidFill>
                  <a:schemeClr val="accent1">
                    <a:lumMod val="75000"/>
                  </a:schemeClr>
                </a:solidFill>
              </a:rPr>
              <a:t>a collective process </a:t>
            </a:r>
            <a:r>
              <a:rPr lang="en-US" sz="2000" dirty="0">
                <a:solidFill>
                  <a:schemeClr val="accent1">
                    <a:lumMod val="75000"/>
                  </a:schemeClr>
                </a:solidFill>
              </a:rPr>
              <a:t>from the various stakeholders of the humanitarian system (donors, UN agencies, NGOs), </a:t>
            </a:r>
            <a:r>
              <a:rPr lang="en-US" sz="2000" dirty="0" smtClean="0">
                <a:solidFill>
                  <a:schemeClr val="accent1">
                    <a:lumMod val="75000"/>
                  </a:schemeClr>
                </a:solidFill>
              </a:rPr>
              <a:t>which gives </a:t>
            </a:r>
            <a:r>
              <a:rPr lang="en-US" sz="2000" b="1" i="1" dirty="0" smtClean="0">
                <a:solidFill>
                  <a:schemeClr val="accent1">
                    <a:lumMod val="75000"/>
                  </a:schemeClr>
                </a:solidFill>
              </a:rPr>
              <a:t>a </a:t>
            </a:r>
            <a:r>
              <a:rPr lang="en-US" sz="2000" b="1" i="1" dirty="0">
                <a:solidFill>
                  <a:srgbClr val="FF0000"/>
                </a:solidFill>
              </a:rPr>
              <a:t>more central and important place to local </a:t>
            </a:r>
            <a:r>
              <a:rPr lang="en-US" sz="2000" b="1" i="1" dirty="0" smtClean="0">
                <a:solidFill>
                  <a:srgbClr val="FF0000"/>
                </a:solidFill>
              </a:rPr>
              <a:t>actors</a:t>
            </a:r>
            <a:r>
              <a:rPr lang="en-US" sz="2000" b="1" i="1" dirty="0">
                <a:solidFill>
                  <a:srgbClr val="FF0000"/>
                </a:solidFill>
              </a:rPr>
              <a:t> </a:t>
            </a:r>
            <a:r>
              <a:rPr lang="en-US" sz="2000" b="1" i="1" dirty="0" smtClean="0">
                <a:solidFill>
                  <a:srgbClr val="FF0000"/>
                </a:solidFill>
              </a:rPr>
              <a:t>- either local </a:t>
            </a:r>
            <a:r>
              <a:rPr lang="en-US" sz="2000" b="1" i="1" dirty="0">
                <a:solidFill>
                  <a:srgbClr val="FF0000"/>
                </a:solidFill>
              </a:rPr>
              <a:t>authorities or civil society organisations</a:t>
            </a:r>
            <a:r>
              <a:rPr lang="en-US" sz="2000" b="1" dirty="0">
                <a:solidFill>
                  <a:srgbClr val="FF0000"/>
                </a:solidFill>
              </a:rPr>
              <a:t>.</a:t>
            </a:r>
          </a:p>
          <a:p>
            <a:endParaRPr lang="en-US" sz="2000" b="1" dirty="0">
              <a:solidFill>
                <a:schemeClr val="accent1">
                  <a:lumMod val="75000"/>
                </a:schemeClr>
              </a:solidFill>
            </a:endParaRPr>
          </a:p>
          <a:p>
            <a:r>
              <a:rPr lang="en-US" sz="2000" b="1" dirty="0">
                <a:solidFill>
                  <a:schemeClr val="accent1">
                    <a:lumMod val="75000"/>
                  </a:schemeClr>
                </a:solidFill>
              </a:rPr>
              <a:t>The objectives of localisation are multiple and ultimately aim </a:t>
            </a:r>
            <a:r>
              <a:rPr lang="en-US" sz="2000" b="1" dirty="0" smtClean="0">
                <a:solidFill>
                  <a:schemeClr val="accent1">
                    <a:lumMod val="75000"/>
                  </a:schemeClr>
                </a:solidFill>
              </a:rPr>
              <a:t>to </a:t>
            </a:r>
            <a:r>
              <a:rPr lang="en-US" sz="2000" b="1" dirty="0" smtClean="0">
                <a:solidFill>
                  <a:srgbClr val="FF0000"/>
                </a:solidFill>
              </a:rPr>
              <a:t>strengthen</a:t>
            </a:r>
            <a:r>
              <a:rPr lang="en-US" sz="2000" b="1" dirty="0" smtClean="0">
                <a:solidFill>
                  <a:schemeClr val="accent1">
                    <a:lumMod val="75000"/>
                  </a:schemeClr>
                </a:solidFill>
              </a:rPr>
              <a:t> </a:t>
            </a:r>
            <a:r>
              <a:rPr lang="en-US" sz="2000" b="1" dirty="0">
                <a:solidFill>
                  <a:srgbClr val="FF0000"/>
                </a:solidFill>
              </a:rPr>
              <a:t>the resilience of communities and societies </a:t>
            </a:r>
            <a:r>
              <a:rPr lang="en-US" sz="2000" b="1" dirty="0">
                <a:solidFill>
                  <a:schemeClr val="accent1">
                    <a:lumMod val="75000"/>
                  </a:schemeClr>
                </a:solidFill>
              </a:rPr>
              <a:t>affected by crises </a:t>
            </a:r>
            <a:r>
              <a:rPr lang="en-US" sz="2000" b="1" dirty="0">
                <a:solidFill>
                  <a:srgbClr val="FF0000"/>
                </a:solidFill>
              </a:rPr>
              <a:t>by </a:t>
            </a:r>
            <a:r>
              <a:rPr lang="en-US" sz="2000" b="1" dirty="0" smtClean="0">
                <a:solidFill>
                  <a:srgbClr val="FF0000"/>
                </a:solidFill>
              </a:rPr>
              <a:t>building, </a:t>
            </a:r>
            <a:r>
              <a:rPr lang="en-US" sz="2000" b="1" i="1" dirty="0">
                <a:solidFill>
                  <a:srgbClr val="FF0000"/>
                </a:solidFill>
              </a:rPr>
              <a:t>in addition to a more effective and efficient humanitarian response</a:t>
            </a:r>
            <a:r>
              <a:rPr lang="en-US" sz="2000" b="1" dirty="0">
                <a:solidFill>
                  <a:srgbClr val="FF0000"/>
                </a:solidFill>
              </a:rPr>
              <a:t>, the link with development</a:t>
            </a:r>
            <a:r>
              <a:rPr lang="en-US" sz="2000" b="1" dirty="0">
                <a:solidFill>
                  <a:schemeClr val="accent1">
                    <a:lumMod val="75000"/>
                  </a:schemeClr>
                </a:solidFill>
              </a:rPr>
              <a:t>.</a:t>
            </a:r>
          </a:p>
          <a:p>
            <a:endParaRPr lang="en-IE" dirty="0"/>
          </a:p>
        </p:txBody>
      </p:sp>
    </p:spTree>
    <p:extLst>
      <p:ext uri="{BB962C8B-B14F-4D97-AF65-F5344CB8AC3E}">
        <p14:creationId xmlns:p14="http://schemas.microsoft.com/office/powerpoint/2010/main" val="1123758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513" y="383493"/>
            <a:ext cx="8062912" cy="601245"/>
          </a:xfrm>
        </p:spPr>
        <p:txBody>
          <a:bodyPr/>
          <a:lstStyle/>
          <a:p>
            <a:pPr algn="ctr"/>
            <a:r>
              <a:rPr lang="fr-FR" sz="2400" dirty="0" smtClean="0"/>
              <a:t>Experiences of partners in humanitarian response</a:t>
            </a:r>
            <a:endParaRPr lang="en-IE" sz="2400" dirty="0"/>
          </a:p>
        </p:txBody>
      </p:sp>
      <p:sp>
        <p:nvSpPr>
          <p:cNvPr id="3" name="Content Placeholder 2"/>
          <p:cNvSpPr>
            <a:spLocks noGrp="1"/>
          </p:cNvSpPr>
          <p:nvPr>
            <p:ph idx="1"/>
          </p:nvPr>
        </p:nvSpPr>
        <p:spPr>
          <a:xfrm>
            <a:off x="351692" y="1308294"/>
            <a:ext cx="8255733" cy="4870083"/>
          </a:xfrm>
        </p:spPr>
        <p:txBody>
          <a:bodyPr numCol="1"/>
          <a:lstStyle/>
          <a:p>
            <a:r>
              <a:rPr lang="en-IE" sz="1600" b="1" dirty="0" smtClean="0">
                <a:solidFill>
                  <a:srgbClr val="0070C0"/>
                </a:solidFill>
              </a:rPr>
              <a:t>Imbalance of power &amp; lack of trust of LNGOs</a:t>
            </a:r>
          </a:p>
          <a:p>
            <a:r>
              <a:rPr lang="en-IE" sz="1600" b="1" dirty="0" smtClean="0">
                <a:solidFill>
                  <a:srgbClr val="0070C0"/>
                </a:solidFill>
              </a:rPr>
              <a:t>Host of challenging practical Issues : </a:t>
            </a:r>
            <a:r>
              <a:rPr lang="en-IE" sz="1600" dirty="0" smtClean="0"/>
              <a:t>IT; electricity; security; financial accountability; unrestricted funding, HR, funding gaps, no overheads or investment in viable organisation structure</a:t>
            </a:r>
          </a:p>
          <a:p>
            <a:r>
              <a:rPr lang="en-IE" sz="1600" b="1" dirty="0" smtClean="0">
                <a:solidFill>
                  <a:srgbClr val="0070C0"/>
                </a:solidFill>
              </a:rPr>
              <a:t>Capacity building agendas – for the purposes of international actors </a:t>
            </a:r>
            <a:r>
              <a:rPr lang="en-IE" sz="1600" b="1" u="sng" dirty="0" smtClean="0">
                <a:solidFill>
                  <a:srgbClr val="0070C0"/>
                </a:solidFill>
              </a:rPr>
              <a:t>only</a:t>
            </a:r>
          </a:p>
          <a:p>
            <a:r>
              <a:rPr lang="en-IE" sz="1600" b="1" dirty="0" smtClean="0">
                <a:solidFill>
                  <a:srgbClr val="0070C0"/>
                </a:solidFill>
              </a:rPr>
              <a:t>Partner-centred accompaniment </a:t>
            </a:r>
            <a:r>
              <a:rPr lang="en-IE" sz="1600" b="1" dirty="0">
                <a:solidFill>
                  <a:srgbClr val="0070C0"/>
                </a:solidFill>
              </a:rPr>
              <a:t>&amp; institutional strengthening </a:t>
            </a:r>
            <a:r>
              <a:rPr lang="en-IE" sz="1600" b="1" dirty="0" smtClean="0">
                <a:solidFill>
                  <a:srgbClr val="0070C0"/>
                </a:solidFill>
              </a:rPr>
              <a:t>is rare</a:t>
            </a:r>
            <a:r>
              <a:rPr lang="en-IE" sz="1600" b="1" dirty="0" smtClean="0">
                <a:solidFill>
                  <a:srgbClr val="FF0000"/>
                </a:solidFill>
              </a:rPr>
              <a:t>*</a:t>
            </a:r>
            <a:endParaRPr lang="en-IE" sz="1600" b="1" dirty="0">
              <a:solidFill>
                <a:srgbClr val="FF0000"/>
              </a:solidFill>
            </a:endParaRPr>
          </a:p>
          <a:p>
            <a:r>
              <a:rPr lang="en-IE" sz="1600" b="1" dirty="0" smtClean="0">
                <a:solidFill>
                  <a:srgbClr val="0070C0"/>
                </a:solidFill>
              </a:rPr>
              <a:t>Security &amp; Access Challenges– </a:t>
            </a:r>
            <a:r>
              <a:rPr lang="en-IE" sz="1600" dirty="0" smtClean="0"/>
              <a:t>infrastructure, context, isolation, </a:t>
            </a:r>
            <a:r>
              <a:rPr lang="en-IE" sz="1600" b="1" dirty="0" smtClean="0">
                <a:solidFill>
                  <a:schemeClr val="bg2"/>
                </a:solidFill>
              </a:rPr>
              <a:t>RISK</a:t>
            </a:r>
          </a:p>
          <a:p>
            <a:r>
              <a:rPr lang="en-IE" sz="1600" b="1" dirty="0" smtClean="0">
                <a:solidFill>
                  <a:srgbClr val="0070C0"/>
                </a:solidFill>
              </a:rPr>
              <a:t>Gender – </a:t>
            </a:r>
            <a:r>
              <a:rPr lang="en-IE" sz="1600" dirty="0" smtClean="0"/>
              <a:t>retaining female staff in high-risk settings/sexism/culture/intimidation</a:t>
            </a:r>
            <a:r>
              <a:rPr lang="en-IE" sz="1600" b="1" dirty="0" smtClean="0">
                <a:solidFill>
                  <a:srgbClr val="0070C0"/>
                </a:solidFill>
              </a:rPr>
              <a:t>	</a:t>
            </a:r>
            <a:r>
              <a:rPr lang="en-IE" sz="1800" b="1" dirty="0" smtClean="0">
                <a:solidFill>
                  <a:srgbClr val="0070C0"/>
                </a:solidFill>
              </a:rPr>
              <a:t>	</a:t>
            </a:r>
          </a:p>
          <a:p>
            <a:r>
              <a:rPr lang="en-IE" sz="1600" b="1" dirty="0" smtClean="0">
                <a:solidFill>
                  <a:srgbClr val="0070C0"/>
                </a:solidFill>
              </a:rPr>
              <a:t>Lack of transparency of INGOS, UN agencies and LNGOS </a:t>
            </a:r>
            <a:r>
              <a:rPr lang="en-IE" sz="1600" dirty="0" smtClean="0"/>
              <a:t>(accounts/budgets/needs assessments &amp; proposal writing)</a:t>
            </a:r>
            <a:endParaRPr lang="en-US" sz="1600" dirty="0" smtClean="0"/>
          </a:p>
          <a:p>
            <a:r>
              <a:rPr lang="en-US" sz="1600" b="1" dirty="0" smtClean="0">
                <a:solidFill>
                  <a:srgbClr val="0070C0"/>
                </a:solidFill>
              </a:rPr>
              <a:t>Two </a:t>
            </a:r>
            <a:r>
              <a:rPr lang="en-US" sz="1600" b="1" dirty="0">
                <a:solidFill>
                  <a:srgbClr val="0070C0"/>
                </a:solidFill>
              </a:rPr>
              <a:t>main </a:t>
            </a:r>
            <a:r>
              <a:rPr lang="en-US" sz="1600" b="1" dirty="0" smtClean="0">
                <a:solidFill>
                  <a:srgbClr val="0070C0"/>
                </a:solidFill>
              </a:rPr>
              <a:t>areas of</a:t>
            </a:r>
            <a:r>
              <a:rPr lang="en-US" sz="1600" b="1" dirty="0" smtClean="0">
                <a:solidFill>
                  <a:schemeClr val="accent1">
                    <a:lumMod val="75000"/>
                  </a:schemeClr>
                </a:solidFill>
              </a:rPr>
              <a:t> tension</a:t>
            </a:r>
            <a:r>
              <a:rPr lang="en-US" sz="1600" b="1" dirty="0" smtClean="0">
                <a:solidFill>
                  <a:srgbClr val="0070C0"/>
                </a:solidFill>
              </a:rPr>
              <a:t>:</a:t>
            </a:r>
            <a:endParaRPr lang="en-US" sz="1600" b="1" dirty="0">
              <a:solidFill>
                <a:srgbClr val="0070C0"/>
              </a:solidFill>
            </a:endParaRPr>
          </a:p>
          <a:p>
            <a:pPr marL="285750" indent="-285750">
              <a:buFont typeface="Arial" panose="020B0604020202020204" pitchFamily="34" charset="0"/>
              <a:buChar char="•"/>
            </a:pPr>
            <a:r>
              <a:rPr lang="en-US" sz="1600" b="1" dirty="0"/>
              <a:t>L</a:t>
            </a:r>
            <a:r>
              <a:rPr lang="en-US" sz="1600" b="1" dirty="0" smtClean="0"/>
              <a:t>imited </a:t>
            </a:r>
            <a:r>
              <a:rPr lang="en-US" sz="1600" b="1" dirty="0"/>
              <a:t>sources of direct </a:t>
            </a:r>
            <a:r>
              <a:rPr lang="en-US" sz="1600" b="1" dirty="0" smtClean="0"/>
              <a:t>funding </a:t>
            </a:r>
            <a:r>
              <a:rPr lang="en-US" sz="1600" dirty="0" smtClean="0"/>
              <a:t>for LNGOs </a:t>
            </a:r>
            <a:r>
              <a:rPr lang="en-US" sz="1600" dirty="0"/>
              <a:t>and </a:t>
            </a:r>
            <a:r>
              <a:rPr lang="en-US" sz="1600" b="1" dirty="0"/>
              <a:t>increased competition </a:t>
            </a:r>
            <a:r>
              <a:rPr lang="en-US" sz="1600" dirty="0"/>
              <a:t>for funds </a:t>
            </a:r>
            <a:endParaRPr lang="en-US" sz="1600" dirty="0" smtClean="0"/>
          </a:p>
          <a:p>
            <a:pPr marL="285750" indent="-285750">
              <a:buFont typeface="Arial" panose="020B0604020202020204" pitchFamily="34" charset="0"/>
              <a:buChar char="•"/>
            </a:pPr>
            <a:r>
              <a:rPr lang="en-US" sz="1600" b="1" dirty="0" smtClean="0"/>
              <a:t>Inequity </a:t>
            </a:r>
            <a:r>
              <a:rPr lang="en-US" sz="1600" b="1" dirty="0"/>
              <a:t>of </a:t>
            </a:r>
            <a:r>
              <a:rPr lang="en-US" sz="1600" b="1" dirty="0" smtClean="0"/>
              <a:t>expectations &amp; conditions: </a:t>
            </a:r>
            <a:r>
              <a:rPr lang="en-US" sz="1600" dirty="0" smtClean="0"/>
              <a:t>salaries</a:t>
            </a:r>
            <a:r>
              <a:rPr lang="en-US" sz="1600" dirty="0"/>
              <a:t>, overhead costs, support </a:t>
            </a:r>
            <a:r>
              <a:rPr lang="en-US" sz="1600" dirty="0" smtClean="0"/>
              <a:t>costs, T&amp;Cs</a:t>
            </a:r>
            <a:endParaRPr lang="en-US" sz="1600" dirty="0"/>
          </a:p>
          <a:p>
            <a:endParaRPr lang="en-IE" b="1" dirty="0" smtClean="0">
              <a:solidFill>
                <a:srgbClr val="0070C0"/>
              </a:solidFill>
            </a:endParaRPr>
          </a:p>
          <a:p>
            <a:endParaRPr lang="en-IE" b="1" dirty="0">
              <a:solidFill>
                <a:srgbClr val="0070C0"/>
              </a:solidFill>
            </a:endParaRPr>
          </a:p>
        </p:txBody>
      </p:sp>
    </p:spTree>
    <p:extLst>
      <p:ext uri="{BB962C8B-B14F-4D97-AF65-F5344CB8AC3E}">
        <p14:creationId xmlns:p14="http://schemas.microsoft.com/office/powerpoint/2010/main" val="29055975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513" y="383493"/>
            <a:ext cx="8062912" cy="666831"/>
          </a:xfrm>
        </p:spPr>
        <p:txBody>
          <a:bodyPr/>
          <a:lstStyle/>
          <a:p>
            <a:r>
              <a:rPr lang="en-IE" sz="2000" dirty="0" smtClean="0"/>
              <a:t>SOPHI PADI -  </a:t>
            </a:r>
            <a:r>
              <a:rPr lang="fr-CA" sz="2000" dirty="0"/>
              <a:t>Mme JULIENNE </a:t>
            </a:r>
            <a:r>
              <a:rPr lang="fr-CA" sz="2000" dirty="0" smtClean="0"/>
              <a:t>LUSENGE T</a:t>
            </a:r>
            <a:r>
              <a:rPr lang="en-IE" sz="2000" dirty="0" err="1" smtClean="0"/>
              <a:t>estimony</a:t>
            </a:r>
            <a:r>
              <a:rPr lang="en-IE" sz="2000" dirty="0" smtClean="0"/>
              <a:t> WHS</a:t>
            </a:r>
            <a:endParaRPr lang="en-IE" sz="2000" dirty="0"/>
          </a:p>
        </p:txBody>
      </p:sp>
      <p:sp>
        <p:nvSpPr>
          <p:cNvPr id="3" name="Content Placeholder 2"/>
          <p:cNvSpPr>
            <a:spLocks noGrp="1"/>
          </p:cNvSpPr>
          <p:nvPr>
            <p:ph idx="1"/>
          </p:nvPr>
        </p:nvSpPr>
        <p:spPr>
          <a:xfrm>
            <a:off x="544513" y="1383957"/>
            <a:ext cx="8062912" cy="4707923"/>
          </a:xfrm>
        </p:spPr>
        <p:txBody>
          <a:bodyPr/>
          <a:lstStyle/>
          <a:p>
            <a:r>
              <a:rPr lang="en-GB" sz="1600" b="1" i="1" dirty="0"/>
              <a:t>“Our organisation was created in 2000 when there was an inter-ethnic conflict in Ituri. While providing assistance to the displaced, we identified victims of sexual violence amongst the displaced women and we began to provide holistic care to the survivors including the judicial aspect. </a:t>
            </a:r>
            <a:endParaRPr lang="en-GB" sz="1600" b="1" i="1" dirty="0" smtClean="0"/>
          </a:p>
          <a:p>
            <a:endParaRPr lang="en-GB" sz="1600" b="1" i="1" dirty="0"/>
          </a:p>
          <a:p>
            <a:r>
              <a:rPr lang="en-GB" sz="1600" b="1" i="1" dirty="0" smtClean="0"/>
              <a:t>Resources </a:t>
            </a:r>
            <a:r>
              <a:rPr lang="en-GB" sz="1600" b="1" i="1" dirty="0"/>
              <a:t>need to be made available to women’s groups who provide women with legal assistance. </a:t>
            </a:r>
            <a:r>
              <a:rPr lang="en-GB" sz="1800" i="1" dirty="0">
                <a:solidFill>
                  <a:srgbClr val="FF0000"/>
                </a:solidFill>
              </a:rPr>
              <a:t>Humanitarian organisations should make justice for women a priority at the same time as they conduct humanitarian operations </a:t>
            </a:r>
            <a:r>
              <a:rPr lang="en-GB" sz="1800" dirty="0"/>
              <a:t>because</a:t>
            </a:r>
            <a:r>
              <a:rPr lang="en-GB" sz="1800" b="1" i="1" dirty="0"/>
              <a:t> </a:t>
            </a:r>
            <a:r>
              <a:rPr lang="en-GB" sz="2000" b="1" i="1" dirty="0">
                <a:solidFill>
                  <a:srgbClr val="FF0000"/>
                </a:solidFill>
              </a:rPr>
              <a:t>when there is no support from donors, we contribute ourselves or we use our salaries to pay the fees (…). </a:t>
            </a:r>
            <a:endParaRPr lang="en-GB" sz="2000" b="1" i="1" dirty="0" smtClean="0">
              <a:solidFill>
                <a:srgbClr val="FF0000"/>
              </a:solidFill>
            </a:endParaRPr>
          </a:p>
          <a:p>
            <a:endParaRPr lang="en-GB" sz="1800" i="1" dirty="0" smtClean="0"/>
          </a:p>
          <a:p>
            <a:r>
              <a:rPr lang="en-GB" sz="1800" b="1" i="1" dirty="0" smtClean="0">
                <a:solidFill>
                  <a:srgbClr val="FF0000"/>
                </a:solidFill>
              </a:rPr>
              <a:t>Humanitarian </a:t>
            </a:r>
            <a:r>
              <a:rPr lang="en-GB" sz="1800" b="1" i="1" dirty="0">
                <a:solidFill>
                  <a:srgbClr val="FF0000"/>
                </a:solidFill>
              </a:rPr>
              <a:t>action needs to remain human, and not a job; humanitarian action should exist to help human beings. </a:t>
            </a:r>
            <a:r>
              <a:rPr lang="en-GB" sz="1800" i="1" dirty="0"/>
              <a:t>We hope that by the end of this summit, we will have restored the image of Humanitarian action”.</a:t>
            </a:r>
            <a:r>
              <a:rPr lang="en-GB" sz="1800" dirty="0"/>
              <a:t> </a:t>
            </a:r>
            <a:endParaRPr lang="en-IE" sz="1800" dirty="0"/>
          </a:p>
        </p:txBody>
      </p:sp>
    </p:spTree>
    <p:extLst>
      <p:ext uri="{BB962C8B-B14F-4D97-AF65-F5344CB8AC3E}">
        <p14:creationId xmlns:p14="http://schemas.microsoft.com/office/powerpoint/2010/main" val="15184992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The big </a:t>
            </a:r>
            <a:r>
              <a:rPr lang="en-IE" dirty="0" smtClean="0">
                <a:solidFill>
                  <a:schemeClr val="bg2"/>
                </a:solidFill>
              </a:rPr>
              <a:t>6</a:t>
            </a:r>
            <a:r>
              <a:rPr lang="en-IE" dirty="0" smtClean="0"/>
              <a:t> issues identified</a:t>
            </a:r>
            <a:endParaRPr lang="en-IE" dirty="0"/>
          </a:p>
        </p:txBody>
      </p:sp>
      <p:sp>
        <p:nvSpPr>
          <p:cNvPr id="3" name="Content Placeholder 2"/>
          <p:cNvSpPr>
            <a:spLocks noGrp="1"/>
          </p:cNvSpPr>
          <p:nvPr>
            <p:ph idx="1"/>
          </p:nvPr>
        </p:nvSpPr>
        <p:spPr/>
        <p:txBody>
          <a:bodyPr/>
          <a:lstStyle/>
          <a:p>
            <a:pPr marL="342900" indent="-342900">
              <a:buFont typeface="Arial" panose="020B0604020202020204" pitchFamily="34" charset="0"/>
              <a:buChar char="•"/>
            </a:pPr>
            <a:r>
              <a:rPr lang="en-IE" dirty="0" smtClean="0"/>
              <a:t>Heightened tension between national &amp; international actors: funding &amp; competition</a:t>
            </a:r>
          </a:p>
          <a:p>
            <a:pPr marL="342900" indent="-342900">
              <a:buFont typeface="Arial" panose="020B0604020202020204" pitchFamily="34" charset="0"/>
              <a:buChar char="•"/>
            </a:pPr>
            <a:r>
              <a:rPr lang="en-IE" dirty="0" smtClean="0"/>
              <a:t>Challenges of the sector – treatment of LNGOs/North-South relations/respect &amp; equal treatment</a:t>
            </a:r>
          </a:p>
          <a:p>
            <a:pPr marL="342900" indent="-342900">
              <a:buFont typeface="Arial" panose="020B0604020202020204" pitchFamily="34" charset="0"/>
              <a:buChar char="•"/>
            </a:pPr>
            <a:r>
              <a:rPr lang="en-IE" dirty="0" smtClean="0"/>
              <a:t>Humanitarian principles</a:t>
            </a:r>
          </a:p>
          <a:p>
            <a:pPr marL="342900" indent="-342900">
              <a:buFont typeface="Arial" panose="020B0604020202020204" pitchFamily="34" charset="0"/>
              <a:buChar char="•"/>
            </a:pPr>
            <a:r>
              <a:rPr lang="en-IE" dirty="0" smtClean="0"/>
              <a:t>Security management &amp; risk transfer</a:t>
            </a:r>
          </a:p>
          <a:p>
            <a:pPr marL="342900" indent="-342900">
              <a:buFont typeface="Arial" panose="020B0604020202020204" pitchFamily="34" charset="0"/>
              <a:buChar char="•"/>
            </a:pPr>
            <a:r>
              <a:rPr lang="en-IE" dirty="0" smtClean="0"/>
              <a:t>Direct funding and accountability</a:t>
            </a:r>
          </a:p>
          <a:p>
            <a:pPr marL="342900" indent="-342900">
              <a:buFont typeface="Arial" panose="020B0604020202020204" pitchFamily="34" charset="0"/>
              <a:buChar char="•"/>
            </a:pPr>
            <a:r>
              <a:rPr lang="en-IE" dirty="0" smtClean="0"/>
              <a:t>LRRD/Hum-Dev Nexus</a:t>
            </a:r>
            <a:endParaRPr lang="en-IE" dirty="0"/>
          </a:p>
        </p:txBody>
      </p:sp>
    </p:spTree>
    <p:extLst>
      <p:ext uri="{BB962C8B-B14F-4D97-AF65-F5344CB8AC3E}">
        <p14:creationId xmlns:p14="http://schemas.microsoft.com/office/powerpoint/2010/main" val="31099435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IE" dirty="0" err="1" smtClean="0">
                <a:latin typeface="Helvetica LT Std" pitchFamily="34" charset="0"/>
              </a:rPr>
              <a:t>Nadège</a:t>
            </a:r>
            <a:r>
              <a:rPr lang="en-IE" dirty="0" smtClean="0">
                <a:latin typeface="Helvetica LT Std" pitchFamily="34" charset="0"/>
              </a:rPr>
              <a:t> Pierre</a:t>
            </a:r>
            <a:endParaRPr lang="en-IE" dirty="0">
              <a:latin typeface="Helvetica LT Std" pitchFamily="34"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99592" y="1484784"/>
            <a:ext cx="7460656" cy="4967328"/>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80112" y="629120"/>
            <a:ext cx="2951623" cy="384886"/>
          </a:xfrm>
          <a:prstGeom prst="rect">
            <a:avLst/>
          </a:prstGeom>
        </p:spPr>
      </p:pic>
    </p:spTree>
    <p:extLst>
      <p:ext uri="{BB962C8B-B14F-4D97-AF65-F5344CB8AC3E}">
        <p14:creationId xmlns:p14="http://schemas.microsoft.com/office/powerpoint/2010/main" val="2360391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Research findings</a:t>
            </a:r>
            <a:endParaRPr lang="en-IE" dirty="0"/>
          </a:p>
        </p:txBody>
      </p:sp>
      <p:sp>
        <p:nvSpPr>
          <p:cNvPr id="3" name="Content Placeholder 2"/>
          <p:cNvSpPr>
            <a:spLocks noGrp="1"/>
          </p:cNvSpPr>
          <p:nvPr>
            <p:ph idx="1"/>
          </p:nvPr>
        </p:nvSpPr>
        <p:spPr>
          <a:xfrm>
            <a:off x="544513" y="1463040"/>
            <a:ext cx="8062912" cy="4754880"/>
          </a:xfrm>
        </p:spPr>
        <p:txBody>
          <a:bodyPr/>
          <a:lstStyle/>
          <a:p>
            <a:r>
              <a:rPr lang="en-IE" sz="1600" dirty="0" smtClean="0"/>
              <a:t>Local actors are </a:t>
            </a:r>
            <a:r>
              <a:rPr lang="en-US" sz="1600" dirty="0" smtClean="0"/>
              <a:t>invited to </a:t>
            </a:r>
            <a:r>
              <a:rPr lang="en-US" sz="1600" b="1" dirty="0" smtClean="0">
                <a:solidFill>
                  <a:srgbClr val="FF0000"/>
                </a:solidFill>
              </a:rPr>
              <a:t>clusters/coordination mechanisms</a:t>
            </a:r>
            <a:r>
              <a:rPr lang="en-US" sz="1600" dirty="0" smtClean="0"/>
              <a:t> </a:t>
            </a:r>
            <a:r>
              <a:rPr lang="en-US" sz="1600" dirty="0"/>
              <a:t>but not </a:t>
            </a:r>
            <a:r>
              <a:rPr lang="en-US" sz="1600" dirty="0" smtClean="0"/>
              <a:t>facilitated to play </a:t>
            </a:r>
            <a:r>
              <a:rPr lang="en-US" sz="1600" dirty="0"/>
              <a:t>an active </a:t>
            </a:r>
            <a:r>
              <a:rPr lang="en-US" sz="1600" dirty="0" smtClean="0"/>
              <a:t>role (language/culture)</a:t>
            </a:r>
            <a:endParaRPr lang="en-US" sz="1600" dirty="0"/>
          </a:p>
          <a:p>
            <a:r>
              <a:rPr lang="en-US" sz="1600" dirty="0"/>
              <a:t>Existence of </a:t>
            </a:r>
            <a:r>
              <a:rPr lang="en-US" sz="1600" b="1" dirty="0">
                <a:solidFill>
                  <a:srgbClr val="FF0000"/>
                </a:solidFill>
              </a:rPr>
              <a:t>parallel coordination </a:t>
            </a:r>
            <a:r>
              <a:rPr lang="en-US" sz="1600" b="1" dirty="0" smtClean="0">
                <a:solidFill>
                  <a:srgbClr val="FF0000"/>
                </a:solidFill>
              </a:rPr>
              <a:t>systems </a:t>
            </a:r>
            <a:r>
              <a:rPr lang="en-US" sz="1600" dirty="0" smtClean="0"/>
              <a:t>(Sector/cluster – led by HCT/led by local government))</a:t>
            </a:r>
            <a:endParaRPr lang="en-US" sz="1600" dirty="0"/>
          </a:p>
          <a:p>
            <a:r>
              <a:rPr lang="en-US" sz="1600" dirty="0"/>
              <a:t>Weak </a:t>
            </a:r>
            <a:r>
              <a:rPr lang="en-US" sz="1600" dirty="0" smtClean="0"/>
              <a:t>local/national </a:t>
            </a:r>
            <a:r>
              <a:rPr lang="en-US" sz="1600" b="1" dirty="0" smtClean="0">
                <a:solidFill>
                  <a:srgbClr val="FF0000"/>
                </a:solidFill>
              </a:rPr>
              <a:t>government administrations </a:t>
            </a:r>
            <a:r>
              <a:rPr lang="en-US" sz="1600" dirty="0" smtClean="0"/>
              <a:t>or </a:t>
            </a:r>
            <a:r>
              <a:rPr lang="en-US" sz="1600" dirty="0"/>
              <a:t>no interest in humanitarian issues for political </a:t>
            </a:r>
            <a:r>
              <a:rPr lang="en-US" sz="1600" dirty="0" smtClean="0"/>
              <a:t>reasons (Capacity v Will)</a:t>
            </a:r>
            <a:endParaRPr lang="en-US" sz="1600" dirty="0"/>
          </a:p>
          <a:p>
            <a:r>
              <a:rPr lang="en-US" sz="1600" dirty="0"/>
              <a:t>H</a:t>
            </a:r>
            <a:r>
              <a:rPr lang="en-US" sz="1600" dirty="0" smtClean="0"/>
              <a:t>umanitarian coordination – funding, decision-making, appeals </a:t>
            </a:r>
            <a:r>
              <a:rPr lang="en-US" sz="1600" dirty="0" err="1" smtClean="0"/>
              <a:t>etc</a:t>
            </a:r>
            <a:r>
              <a:rPr lang="en-US" sz="1600" dirty="0" smtClean="0"/>
              <a:t> </a:t>
            </a:r>
            <a:r>
              <a:rPr lang="en-US" sz="1600" dirty="0"/>
              <a:t>remains largely centered around International </a:t>
            </a:r>
            <a:r>
              <a:rPr lang="en-US" sz="1600" dirty="0" smtClean="0"/>
              <a:t>actors</a:t>
            </a:r>
          </a:p>
          <a:p>
            <a:r>
              <a:rPr lang="en-US" sz="1600" b="1" dirty="0" smtClean="0">
                <a:solidFill>
                  <a:srgbClr val="FF0000"/>
                </a:solidFill>
              </a:rPr>
              <a:t>Capacity-building v institutional strengthening </a:t>
            </a:r>
            <a:r>
              <a:rPr lang="en-US" sz="1600" dirty="0" smtClean="0"/>
              <a:t>(Once you train, how can you retain?)</a:t>
            </a:r>
          </a:p>
          <a:p>
            <a:r>
              <a:rPr lang="en-GB" sz="1600" b="1" dirty="0" smtClean="0">
                <a:solidFill>
                  <a:srgbClr val="FF0000"/>
                </a:solidFill>
              </a:rPr>
              <a:t>Donors </a:t>
            </a:r>
            <a:r>
              <a:rPr lang="en-GB" sz="1600" b="1" dirty="0">
                <a:solidFill>
                  <a:srgbClr val="FF0000"/>
                </a:solidFill>
              </a:rPr>
              <a:t>are reluctant to fund </a:t>
            </a:r>
            <a:r>
              <a:rPr lang="en-GB" sz="1600" b="1" dirty="0" smtClean="0">
                <a:solidFill>
                  <a:srgbClr val="FF0000"/>
                </a:solidFill>
              </a:rPr>
              <a:t>LNGOs </a:t>
            </a:r>
            <a:r>
              <a:rPr lang="en-GB" sz="1600" b="1" dirty="0">
                <a:solidFill>
                  <a:srgbClr val="FF0000"/>
                </a:solidFill>
              </a:rPr>
              <a:t>directly </a:t>
            </a:r>
            <a:r>
              <a:rPr lang="en-GB" sz="1600" dirty="0"/>
              <a:t>for management and risks reasons. </a:t>
            </a:r>
            <a:endParaRPr lang="en-GB" sz="1600" dirty="0" smtClean="0"/>
          </a:p>
          <a:p>
            <a:r>
              <a:rPr lang="en-GB" sz="1600" dirty="0" smtClean="0"/>
              <a:t>The </a:t>
            </a:r>
            <a:r>
              <a:rPr lang="en-GB" sz="1600" b="1" dirty="0">
                <a:solidFill>
                  <a:srgbClr val="FF0000"/>
                </a:solidFill>
              </a:rPr>
              <a:t>Country Based Pooled Funds </a:t>
            </a:r>
            <a:r>
              <a:rPr lang="en-GB" sz="1600" dirty="0"/>
              <a:t>are seen by donors as a way to implement their commitment to fund local </a:t>
            </a:r>
            <a:r>
              <a:rPr lang="en-GB" sz="1600" dirty="0" smtClean="0"/>
              <a:t>organisations </a:t>
            </a:r>
            <a:r>
              <a:rPr lang="en-GB" sz="1600" dirty="0"/>
              <a:t>‘as directly as possible’.</a:t>
            </a:r>
            <a:endParaRPr lang="fr-FR" sz="1600" b="1" dirty="0"/>
          </a:p>
          <a:p>
            <a:endParaRPr lang="en-US" dirty="0"/>
          </a:p>
          <a:p>
            <a:endParaRPr lang="en-IE" dirty="0"/>
          </a:p>
        </p:txBody>
      </p:sp>
    </p:spTree>
    <p:extLst>
      <p:ext uri="{BB962C8B-B14F-4D97-AF65-F5344CB8AC3E}">
        <p14:creationId xmlns:p14="http://schemas.microsoft.com/office/powerpoint/2010/main" val="5910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E" dirty="0"/>
              <a:t>R</a:t>
            </a:r>
            <a:r>
              <a:rPr lang="en-IE" dirty="0" smtClean="0"/>
              <a:t>ecommendations</a:t>
            </a:r>
            <a:endParaRPr lang="en-I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07622634"/>
              </p:ext>
            </p:extLst>
          </p:nvPr>
        </p:nvGraphicFramePr>
        <p:xfrm>
          <a:off x="544513" y="1322174"/>
          <a:ext cx="8062912" cy="5016134"/>
        </p:xfrm>
        <a:graphic>
          <a:graphicData uri="http://schemas.openxmlformats.org/drawingml/2006/table">
            <a:tbl>
              <a:tblPr firstRow="1" bandRow="1">
                <a:tableStyleId>{5C22544A-7EE6-4342-B048-85BDC9FD1C3A}</a:tableStyleId>
              </a:tblPr>
              <a:tblGrid>
                <a:gridCol w="4031456"/>
                <a:gridCol w="4031456"/>
              </a:tblGrid>
              <a:tr h="485702">
                <a:tc>
                  <a:txBody>
                    <a:bodyPr/>
                    <a:lstStyle/>
                    <a:p>
                      <a:r>
                        <a:rPr lang="en-IE" i="1" dirty="0" smtClean="0"/>
                        <a:t>for</a:t>
                      </a:r>
                      <a:r>
                        <a:rPr lang="en-IE" dirty="0" smtClean="0"/>
                        <a:t> Trócaire (18 recommendations)</a:t>
                      </a:r>
                      <a:endParaRPr lang="en-IE" dirty="0"/>
                    </a:p>
                  </a:txBody>
                  <a:tcPr/>
                </a:tc>
                <a:tc>
                  <a:txBody>
                    <a:bodyPr/>
                    <a:lstStyle/>
                    <a:p>
                      <a:r>
                        <a:rPr lang="en-IE" i="1" dirty="0" smtClean="0"/>
                        <a:t>for</a:t>
                      </a:r>
                      <a:r>
                        <a:rPr lang="en-IE" dirty="0" smtClean="0"/>
                        <a:t> the Sector</a:t>
                      </a:r>
                      <a:endParaRPr lang="en-IE" dirty="0"/>
                    </a:p>
                  </a:txBody>
                  <a:tcPr/>
                </a:tc>
              </a:tr>
              <a:tr h="4530432">
                <a:tc>
                  <a:txBody>
                    <a:bodyPr/>
                    <a:lstStyle/>
                    <a:p>
                      <a:r>
                        <a:rPr lang="en-IE" dirty="0" smtClean="0">
                          <a:solidFill>
                            <a:schemeClr val="bg2"/>
                          </a:solidFill>
                        </a:rPr>
                        <a:t>Strengthen partnership</a:t>
                      </a:r>
                      <a:r>
                        <a:rPr lang="en-IE" baseline="0" dirty="0" smtClean="0">
                          <a:solidFill>
                            <a:schemeClr val="bg2"/>
                          </a:solidFill>
                        </a:rPr>
                        <a:t> approaches in humanitarian action:</a:t>
                      </a:r>
                    </a:p>
                    <a:p>
                      <a:r>
                        <a:rPr lang="en-IE" sz="1600" b="1" kern="1200" dirty="0" smtClean="0">
                          <a:solidFill>
                            <a:schemeClr val="dk1"/>
                          </a:solidFill>
                          <a:effectLst/>
                          <a:latin typeface="+mn-lt"/>
                          <a:ea typeface="+mn-ea"/>
                          <a:cs typeface="+mn-cs"/>
                        </a:rPr>
                        <a:t>A</a:t>
                      </a:r>
                      <a:r>
                        <a:rPr lang="en-GB" sz="1600" b="1" kern="1200" dirty="0" smtClean="0">
                          <a:solidFill>
                            <a:schemeClr val="dk1"/>
                          </a:solidFill>
                          <a:effectLst/>
                          <a:latin typeface="+mn-lt"/>
                          <a:ea typeface="+mn-ea"/>
                          <a:cs typeface="+mn-cs"/>
                        </a:rPr>
                        <a:t>void competing with local partners</a:t>
                      </a:r>
                    </a:p>
                    <a:p>
                      <a:endParaRPr lang="en-GB" sz="1600" b="1" kern="1200" dirty="0" smtClean="0">
                        <a:solidFill>
                          <a:schemeClr val="dk1"/>
                        </a:solidFill>
                        <a:effectLst/>
                        <a:latin typeface="+mn-lt"/>
                        <a:ea typeface="+mn-ea"/>
                        <a:cs typeface="+mn-cs"/>
                      </a:endParaRPr>
                    </a:p>
                    <a:p>
                      <a:r>
                        <a:rPr lang="en-GB" sz="1600" b="1" kern="1200" dirty="0" smtClean="0">
                          <a:solidFill>
                            <a:schemeClr val="dk1"/>
                          </a:solidFill>
                          <a:effectLst/>
                          <a:latin typeface="+mn-lt"/>
                          <a:ea typeface="+mn-ea"/>
                          <a:cs typeface="+mn-cs"/>
                        </a:rPr>
                        <a:t>Avoid cyclical short-term project-based approaches</a:t>
                      </a:r>
                    </a:p>
                    <a:p>
                      <a:r>
                        <a:rPr lang="en-GB" sz="1600" kern="1200" dirty="0" smtClean="0">
                          <a:solidFill>
                            <a:schemeClr val="dk1"/>
                          </a:solidFill>
                          <a:effectLst/>
                          <a:latin typeface="+mn-lt"/>
                          <a:ea typeface="+mn-ea"/>
                          <a:cs typeface="+mn-cs"/>
                        </a:rPr>
                        <a:t> </a:t>
                      </a:r>
                    </a:p>
                    <a:p>
                      <a:r>
                        <a:rPr lang="en-GB" sz="1600" b="1" kern="1200" dirty="0" smtClean="0">
                          <a:solidFill>
                            <a:schemeClr val="dk1"/>
                          </a:solidFill>
                          <a:effectLst/>
                          <a:latin typeface="+mn-lt"/>
                          <a:ea typeface="+mn-ea"/>
                          <a:cs typeface="+mn-cs"/>
                        </a:rPr>
                        <a:t>Commit to partnerships beyond the length of a contract</a:t>
                      </a:r>
                      <a:r>
                        <a:rPr lang="en-GB" sz="1600" kern="1200" dirty="0" smtClean="0">
                          <a:solidFill>
                            <a:schemeClr val="dk1"/>
                          </a:solidFill>
                          <a:effectLst/>
                          <a:latin typeface="+mn-lt"/>
                          <a:ea typeface="+mn-ea"/>
                          <a:cs typeface="+mn-cs"/>
                        </a:rPr>
                        <a:t> </a:t>
                      </a:r>
                    </a:p>
                    <a:p>
                      <a:endParaRPr lang="en-GB" sz="1600" kern="1200" dirty="0" smtClean="0">
                        <a:solidFill>
                          <a:schemeClr val="dk1"/>
                        </a:solidFill>
                        <a:effectLst/>
                        <a:latin typeface="+mn-lt"/>
                        <a:ea typeface="+mn-ea"/>
                        <a:cs typeface="+mn-cs"/>
                      </a:endParaRPr>
                    </a:p>
                    <a:p>
                      <a:r>
                        <a:rPr lang="en-GB" sz="1600" b="1" kern="1200" dirty="0" smtClean="0">
                          <a:solidFill>
                            <a:schemeClr val="dk1"/>
                          </a:solidFill>
                          <a:effectLst/>
                          <a:latin typeface="+mn-lt"/>
                          <a:ea typeface="+mn-ea"/>
                          <a:cs typeface="+mn-cs"/>
                        </a:rPr>
                        <a:t>Work with partners to develop institutional funding strategies </a:t>
                      </a:r>
                    </a:p>
                    <a:p>
                      <a:endParaRPr lang="en-GB" sz="1600" b="1" kern="1200" dirty="0" smtClean="0">
                        <a:solidFill>
                          <a:schemeClr val="dk1"/>
                        </a:solidFill>
                        <a:effectLst/>
                        <a:latin typeface="+mn-lt"/>
                        <a:ea typeface="+mn-ea"/>
                        <a:cs typeface="+mn-cs"/>
                      </a:endParaRPr>
                    </a:p>
                    <a:p>
                      <a:r>
                        <a:rPr lang="en-GB" sz="1600" b="1" kern="1200" dirty="0" smtClean="0">
                          <a:solidFill>
                            <a:schemeClr val="dk1"/>
                          </a:solidFill>
                          <a:effectLst/>
                          <a:latin typeface="+mn-lt"/>
                          <a:ea typeface="+mn-ea"/>
                          <a:cs typeface="+mn-cs"/>
                        </a:rPr>
                        <a:t>Support partners</a:t>
                      </a:r>
                      <a:r>
                        <a:rPr lang="en-GB" sz="1600" b="0" kern="1200" baseline="0" dirty="0" smtClean="0">
                          <a:solidFill>
                            <a:schemeClr val="dk1"/>
                          </a:solidFill>
                          <a:effectLst/>
                          <a:latin typeface="+mn-lt"/>
                          <a:ea typeface="+mn-ea"/>
                          <a:cs typeface="+mn-cs"/>
                        </a:rPr>
                        <a:t> </a:t>
                      </a:r>
                      <a:r>
                        <a:rPr lang="en-GB" sz="1600" b="1" kern="1200" baseline="0" dirty="0" smtClean="0">
                          <a:solidFill>
                            <a:schemeClr val="dk1"/>
                          </a:solidFill>
                          <a:effectLst/>
                          <a:latin typeface="+mn-lt"/>
                          <a:ea typeface="+mn-ea"/>
                          <a:cs typeface="+mn-cs"/>
                        </a:rPr>
                        <a:t>to strengthen </a:t>
                      </a:r>
                      <a:r>
                        <a:rPr lang="en-GB" sz="1600" b="1" kern="1200" dirty="0" smtClean="0">
                          <a:solidFill>
                            <a:schemeClr val="dk1"/>
                          </a:solidFill>
                          <a:effectLst/>
                          <a:latin typeface="+mn-lt"/>
                          <a:ea typeface="+mn-ea"/>
                          <a:cs typeface="+mn-cs"/>
                        </a:rPr>
                        <a:t>systems and competencies </a:t>
                      </a:r>
                    </a:p>
                    <a:p>
                      <a:endParaRPr lang="en-GB" sz="1600" b="1" kern="1200" dirty="0" smtClean="0">
                        <a:solidFill>
                          <a:schemeClr val="dk1"/>
                        </a:solidFill>
                        <a:effectLst/>
                        <a:latin typeface="+mn-lt"/>
                        <a:ea typeface="+mn-ea"/>
                        <a:cs typeface="+mn-cs"/>
                      </a:endParaRPr>
                    </a:p>
                    <a:p>
                      <a:r>
                        <a:rPr lang="en-GB" sz="1600" b="1" kern="1200" dirty="0" smtClean="0">
                          <a:solidFill>
                            <a:schemeClr val="dk1"/>
                          </a:solidFill>
                          <a:effectLst/>
                          <a:latin typeface="+mn-lt"/>
                          <a:ea typeface="+mn-ea"/>
                          <a:cs typeface="+mn-cs"/>
                        </a:rPr>
                        <a:t>Evaluate capacity support/added value</a:t>
                      </a:r>
                      <a:endParaRPr lang="en-IE" sz="1600" dirty="0"/>
                    </a:p>
                  </a:txBody>
                  <a:tcPr/>
                </a:tc>
                <a:tc>
                  <a:txBody>
                    <a:bodyPr/>
                    <a:lstStyle/>
                    <a:p>
                      <a:pPr lvl="0"/>
                      <a:r>
                        <a:rPr lang="en-GB" sz="1800" b="1" kern="1200" dirty="0" smtClean="0">
                          <a:solidFill>
                            <a:schemeClr val="dk1"/>
                          </a:solidFill>
                          <a:effectLst/>
                          <a:latin typeface="+mn-lt"/>
                          <a:ea typeface="+mn-ea"/>
                          <a:cs typeface="+mn-cs"/>
                        </a:rPr>
                        <a:t>Increase flexible administrative costs</a:t>
                      </a:r>
                      <a:r>
                        <a:rPr lang="en-GB" sz="1800" kern="1200" dirty="0" smtClean="0">
                          <a:solidFill>
                            <a:schemeClr val="dk1"/>
                          </a:solidFill>
                          <a:effectLst/>
                          <a:latin typeface="+mn-lt"/>
                          <a:ea typeface="+mn-ea"/>
                          <a:cs typeface="+mn-cs"/>
                        </a:rPr>
                        <a:t> </a:t>
                      </a:r>
                    </a:p>
                    <a:p>
                      <a:pPr lvl="0"/>
                      <a:endParaRPr lang="en-GB" sz="1800" kern="1200" dirty="0" smtClean="0">
                        <a:solidFill>
                          <a:schemeClr val="dk1"/>
                        </a:solidFill>
                        <a:effectLst/>
                        <a:latin typeface="+mn-lt"/>
                        <a:ea typeface="+mn-ea"/>
                        <a:cs typeface="+mn-cs"/>
                      </a:endParaRPr>
                    </a:p>
                    <a:p>
                      <a:pPr lvl="0"/>
                      <a:r>
                        <a:rPr lang="en-GB" sz="1800" b="1" kern="1200" dirty="0" smtClean="0">
                          <a:solidFill>
                            <a:schemeClr val="dk1"/>
                          </a:solidFill>
                          <a:effectLst/>
                          <a:latin typeface="+mn-lt"/>
                          <a:ea typeface="+mn-ea"/>
                          <a:cs typeface="+mn-cs"/>
                        </a:rPr>
                        <a:t>Plan in years, not in months</a:t>
                      </a:r>
                      <a:r>
                        <a:rPr lang="en-GB" sz="1800" kern="1200" dirty="0" smtClean="0">
                          <a:solidFill>
                            <a:schemeClr val="dk1"/>
                          </a:solidFill>
                          <a:effectLst/>
                          <a:latin typeface="+mn-lt"/>
                          <a:ea typeface="+mn-ea"/>
                          <a:cs typeface="+mn-cs"/>
                        </a:rPr>
                        <a:t> </a:t>
                      </a:r>
                    </a:p>
                    <a:p>
                      <a:pPr lvl="0"/>
                      <a:endParaRPr lang="en-GB" sz="1800" kern="1200" dirty="0" smtClean="0">
                        <a:solidFill>
                          <a:schemeClr val="dk1"/>
                        </a:solidFill>
                        <a:effectLst/>
                        <a:latin typeface="+mn-lt"/>
                        <a:ea typeface="+mn-ea"/>
                        <a:cs typeface="+mn-cs"/>
                      </a:endParaRPr>
                    </a:p>
                    <a:p>
                      <a:pPr lvl="0"/>
                      <a:r>
                        <a:rPr lang="en-GB" sz="1800" b="1" kern="1200" dirty="0" smtClean="0">
                          <a:solidFill>
                            <a:schemeClr val="dk1"/>
                          </a:solidFill>
                          <a:effectLst/>
                          <a:latin typeface="+mn-lt"/>
                          <a:ea typeface="+mn-ea"/>
                          <a:cs typeface="+mn-cs"/>
                        </a:rPr>
                        <a:t>Promote smart, strategic capacity support</a:t>
                      </a:r>
                    </a:p>
                    <a:p>
                      <a:pPr lvl="0"/>
                      <a:r>
                        <a:rPr lang="en-GB" sz="1800" b="1" kern="1200" dirty="0" smtClean="0">
                          <a:solidFill>
                            <a:schemeClr val="dk1"/>
                          </a:solidFill>
                          <a:effectLst/>
                          <a:latin typeface="+mn-lt"/>
                          <a:ea typeface="+mn-ea"/>
                          <a:cs typeface="+mn-cs"/>
                        </a:rPr>
                        <a:t> </a:t>
                      </a:r>
                    </a:p>
                    <a:p>
                      <a:pPr lvl="0"/>
                      <a:r>
                        <a:rPr lang="en-GB" sz="1800" b="1" kern="1200" dirty="0" smtClean="0">
                          <a:solidFill>
                            <a:schemeClr val="dk1"/>
                          </a:solidFill>
                          <a:effectLst/>
                          <a:latin typeface="+mn-lt"/>
                          <a:ea typeface="+mn-ea"/>
                          <a:cs typeface="+mn-cs"/>
                        </a:rPr>
                        <a:t>Be transparent on funding availability and eligibility</a:t>
                      </a:r>
                      <a:r>
                        <a:rPr lang="en-GB" sz="1800" kern="1200" dirty="0" smtClean="0">
                          <a:solidFill>
                            <a:schemeClr val="dk1"/>
                          </a:solidFill>
                          <a:effectLst/>
                          <a:latin typeface="+mn-lt"/>
                          <a:ea typeface="+mn-ea"/>
                          <a:cs typeface="+mn-cs"/>
                        </a:rPr>
                        <a:t> </a:t>
                      </a:r>
                    </a:p>
                    <a:p>
                      <a:pPr lvl="0"/>
                      <a:endParaRPr lang="en-GB" sz="1800" kern="1200" dirty="0" smtClean="0">
                        <a:solidFill>
                          <a:schemeClr val="dk1"/>
                        </a:solidFill>
                        <a:effectLst/>
                        <a:latin typeface="+mn-lt"/>
                        <a:ea typeface="+mn-ea"/>
                        <a:cs typeface="+mn-cs"/>
                      </a:endParaRPr>
                    </a:p>
                    <a:p>
                      <a:pPr lvl="0"/>
                      <a:r>
                        <a:rPr lang="en-GB" sz="1800" b="1" kern="1200" dirty="0" smtClean="0">
                          <a:solidFill>
                            <a:schemeClr val="dk1"/>
                          </a:solidFill>
                          <a:effectLst/>
                          <a:latin typeface="+mn-lt"/>
                          <a:ea typeface="+mn-ea"/>
                          <a:cs typeface="+mn-cs"/>
                        </a:rPr>
                        <a:t>Acknowledge the cost of engagement to local actors</a:t>
                      </a:r>
                    </a:p>
                    <a:p>
                      <a:pPr lvl="0"/>
                      <a:endParaRPr lang="en-GB" sz="1800" b="1" kern="1200" dirty="0" smtClean="0">
                        <a:solidFill>
                          <a:schemeClr val="dk1"/>
                        </a:solidFill>
                        <a:effectLst/>
                        <a:latin typeface="+mn-lt"/>
                        <a:ea typeface="+mn-ea"/>
                        <a:cs typeface="+mn-cs"/>
                      </a:endParaRPr>
                    </a:p>
                    <a:p>
                      <a:pPr lvl="0"/>
                      <a:r>
                        <a:rPr lang="en-GB" sz="1800" b="1" kern="1200" dirty="0" smtClean="0">
                          <a:solidFill>
                            <a:schemeClr val="bg2"/>
                          </a:solidFill>
                          <a:effectLst/>
                          <a:latin typeface="+mn-lt"/>
                          <a:ea typeface="+mn-ea"/>
                          <a:cs typeface="+mn-cs"/>
                        </a:rPr>
                        <a:t>Localise</a:t>
                      </a:r>
                      <a:r>
                        <a:rPr lang="en-GB" sz="1800" b="1" kern="1200" baseline="0" dirty="0" smtClean="0">
                          <a:solidFill>
                            <a:schemeClr val="bg2"/>
                          </a:solidFill>
                          <a:effectLst/>
                          <a:latin typeface="+mn-lt"/>
                          <a:ea typeface="+mn-ea"/>
                          <a:cs typeface="+mn-cs"/>
                        </a:rPr>
                        <a:t> the localisation conversations!</a:t>
                      </a:r>
                      <a:endParaRPr lang="en-IE" dirty="0">
                        <a:solidFill>
                          <a:schemeClr val="bg2"/>
                        </a:solidFill>
                      </a:endParaRPr>
                    </a:p>
                  </a:txBody>
                  <a:tcPr/>
                </a:tc>
              </a:tr>
            </a:tbl>
          </a:graphicData>
        </a:graphic>
      </p:graphicFrame>
    </p:spTree>
    <p:extLst>
      <p:ext uri="{BB962C8B-B14F-4D97-AF65-F5344CB8AC3E}">
        <p14:creationId xmlns:p14="http://schemas.microsoft.com/office/powerpoint/2010/main" val="40634366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4513" y="210065"/>
            <a:ext cx="8062912" cy="1000897"/>
          </a:xfrm>
        </p:spPr>
        <p:txBody>
          <a:bodyPr/>
          <a:lstStyle/>
          <a:p>
            <a:pPr algn="ctr"/>
            <a:r>
              <a:rPr lang="en-IE" sz="3600" dirty="0" smtClean="0">
                <a:solidFill>
                  <a:srgbClr val="FF0000"/>
                </a:solidFill>
              </a:rPr>
              <a:t/>
            </a:r>
            <a:br>
              <a:rPr lang="en-IE" sz="3600" dirty="0" smtClean="0">
                <a:solidFill>
                  <a:srgbClr val="FF0000"/>
                </a:solidFill>
              </a:rPr>
            </a:br>
            <a:r>
              <a:rPr lang="en-IE" sz="4000" dirty="0" smtClean="0">
                <a:solidFill>
                  <a:srgbClr val="FF0000"/>
                </a:solidFill>
              </a:rPr>
              <a:t>Agency Voice Control Power</a:t>
            </a:r>
            <a:r>
              <a:rPr lang="en-IE" sz="3600" dirty="0">
                <a:solidFill>
                  <a:srgbClr val="FF0000"/>
                </a:solidFill>
              </a:rPr>
              <a:t/>
            </a:r>
            <a:br>
              <a:rPr lang="en-IE" sz="3600" dirty="0">
                <a:solidFill>
                  <a:srgbClr val="FF0000"/>
                </a:solidFill>
              </a:rPr>
            </a:br>
            <a:endParaRPr lang="en-IE" sz="36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8918" y="1631092"/>
            <a:ext cx="8439665" cy="4510215"/>
          </a:xfrm>
        </p:spPr>
      </p:pic>
    </p:spTree>
    <p:extLst>
      <p:ext uri="{BB962C8B-B14F-4D97-AF65-F5344CB8AC3E}">
        <p14:creationId xmlns:p14="http://schemas.microsoft.com/office/powerpoint/2010/main" val="5999576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63545" y="5509316"/>
            <a:ext cx="184666" cy="369332"/>
          </a:xfrm>
          <a:prstGeom prst="rect">
            <a:avLst/>
          </a:prstGeom>
          <a:noFill/>
        </p:spPr>
        <p:txBody>
          <a:bodyPr wrap="none" rtlCol="0">
            <a:spAutoFit/>
          </a:bodyPr>
          <a:lstStyle/>
          <a:p>
            <a:endParaRPr lang="en-US" dirty="0">
              <a:solidFill>
                <a:prstClr val="black"/>
              </a:solidFill>
            </a:endParaRPr>
          </a:p>
        </p:txBody>
      </p:sp>
    </p:spTree>
    <p:extLst>
      <p:ext uri="{BB962C8B-B14F-4D97-AF65-F5344CB8AC3E}">
        <p14:creationId xmlns:p14="http://schemas.microsoft.com/office/powerpoint/2010/main" val="19704879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nchor="ctr"/>
          <a:lstStyle/>
          <a:p>
            <a:pPr eaLnBrk="1" fontAlgn="auto" hangingPunct="1">
              <a:spcAft>
                <a:spcPts val="0"/>
              </a:spcAft>
              <a:defRPr/>
            </a:pPr>
            <a:r>
              <a:rPr lang="en-IE" altLang="en-US" sz="4000" smtClean="0"/>
              <a:t>Where are the Women? Gender, Localisation and the Grand Bargain </a:t>
            </a:r>
            <a:endParaRPr lang="en-GB" altLang="en-US" sz="4000" smtClean="0"/>
          </a:p>
        </p:txBody>
      </p:sp>
      <p:sp>
        <p:nvSpPr>
          <p:cNvPr id="2051" name="Rectangle 3"/>
          <p:cNvSpPr>
            <a:spLocks noGrp="1" noChangeArrowheads="1"/>
          </p:cNvSpPr>
          <p:nvPr>
            <p:ph type="subTitle" idx="1"/>
          </p:nvPr>
        </p:nvSpPr>
        <p:spPr>
          <a:xfrm>
            <a:off x="1371600" y="3886200"/>
            <a:ext cx="6400800" cy="1752600"/>
          </a:xfrm>
        </p:spPr>
        <p:txBody>
          <a:bodyPr rtlCol="0"/>
          <a:lstStyle/>
          <a:p>
            <a:pPr eaLnBrk="1" fontAlgn="auto" hangingPunct="1">
              <a:defRPr/>
            </a:pPr>
            <a:r>
              <a:rPr lang="en-IE" altLang="en-US" sz="3200" smtClean="0"/>
              <a:t>A Donor Perspective</a:t>
            </a:r>
          </a:p>
          <a:p>
            <a:pPr eaLnBrk="1" fontAlgn="auto" hangingPunct="1">
              <a:defRPr/>
            </a:pPr>
            <a:endParaRPr lang="en-IE" altLang="en-US" sz="3200" smtClean="0"/>
          </a:p>
          <a:p>
            <a:pPr eaLnBrk="1" fontAlgn="auto" hangingPunct="1">
              <a:defRPr/>
            </a:pPr>
            <a:endParaRPr lang="en-IE" altLang="en-US" sz="3200" smtClean="0"/>
          </a:p>
          <a:p>
            <a:pPr eaLnBrk="1" fontAlgn="auto" hangingPunct="1">
              <a:defRPr/>
            </a:pPr>
            <a:endParaRPr lang="en-GB" altLang="en-US" sz="3200" smtClean="0"/>
          </a:p>
        </p:txBody>
      </p:sp>
    </p:spTree>
    <p:extLst>
      <p:ext uri="{BB962C8B-B14F-4D97-AF65-F5344CB8AC3E}">
        <p14:creationId xmlns:p14="http://schemas.microsoft.com/office/powerpoint/2010/main" val="422905746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fontAlgn="auto" hangingPunct="1">
              <a:spcAft>
                <a:spcPts val="0"/>
              </a:spcAft>
              <a:defRPr/>
            </a:pPr>
            <a:r>
              <a:rPr lang="en-IE" altLang="en-US" sz="4000" smtClean="0">
                <a:solidFill>
                  <a:schemeClr val="tx1">
                    <a:lumMod val="75000"/>
                    <a:lumOff val="25000"/>
                  </a:schemeClr>
                </a:solidFill>
              </a:rPr>
              <a:t>Humanitarian Policy 2015</a:t>
            </a:r>
            <a:br>
              <a:rPr lang="en-IE" altLang="en-US" sz="4000" smtClean="0">
                <a:solidFill>
                  <a:schemeClr val="tx1">
                    <a:lumMod val="75000"/>
                    <a:lumOff val="25000"/>
                  </a:schemeClr>
                </a:solidFill>
              </a:rPr>
            </a:br>
            <a:endParaRPr lang="en-GB" altLang="en-US" sz="4000" smtClean="0">
              <a:solidFill>
                <a:schemeClr val="tx1">
                  <a:lumMod val="75000"/>
                  <a:lumOff val="25000"/>
                </a:schemeClr>
              </a:solidFill>
            </a:endParaRPr>
          </a:p>
        </p:txBody>
      </p:sp>
      <p:sp>
        <p:nvSpPr>
          <p:cNvPr id="3075" name="Rectangle 3"/>
          <p:cNvSpPr>
            <a:spLocks noGrp="1" noChangeArrowheads="1"/>
          </p:cNvSpPr>
          <p:nvPr>
            <p:ph idx="1"/>
          </p:nvPr>
        </p:nvSpPr>
        <p:spPr/>
        <p:txBody>
          <a:bodyPr rtlCol="0">
            <a:normAutofit lnSpcReduction="10000"/>
          </a:bodyPr>
          <a:lstStyle/>
          <a:p>
            <a:pPr marL="91440" indent="-91440" eaLnBrk="1" fontAlgn="auto" hangingPunct="1">
              <a:lnSpc>
                <a:spcPct val="80000"/>
              </a:lnSpc>
              <a:buFontTx/>
              <a:buNone/>
              <a:defRPr/>
            </a:pPr>
            <a:r>
              <a:rPr lang="en-IE" altLang="en-US" sz="2800" dirty="0" smtClean="0">
                <a:solidFill>
                  <a:schemeClr val="tx1">
                    <a:lumMod val="75000"/>
                    <a:lumOff val="25000"/>
                  </a:schemeClr>
                </a:solidFill>
              </a:rPr>
              <a:t>Principles: </a:t>
            </a:r>
          </a:p>
          <a:p>
            <a:pPr marL="91440" indent="-91440" eaLnBrk="1" fontAlgn="auto" hangingPunct="1">
              <a:lnSpc>
                <a:spcPct val="80000"/>
              </a:lnSpc>
              <a:buFont typeface="Arial" panose="020B0604020202020204" pitchFamily="34" charset="0"/>
              <a:buChar char="•"/>
              <a:defRPr/>
            </a:pPr>
            <a:r>
              <a:rPr lang="en-IE" altLang="en-US" sz="2800" dirty="0" smtClean="0">
                <a:solidFill>
                  <a:schemeClr val="tx1">
                    <a:lumMod val="75000"/>
                    <a:lumOff val="25000"/>
                  </a:schemeClr>
                </a:solidFill>
              </a:rPr>
              <a:t>importance of first responders</a:t>
            </a:r>
          </a:p>
          <a:p>
            <a:pPr marL="91440" indent="-91440" eaLnBrk="1" fontAlgn="auto" hangingPunct="1">
              <a:lnSpc>
                <a:spcPct val="80000"/>
              </a:lnSpc>
              <a:buFont typeface="Arial" panose="020B0604020202020204" pitchFamily="34" charset="0"/>
              <a:buChar char="•"/>
              <a:defRPr/>
            </a:pPr>
            <a:r>
              <a:rPr lang="en-IE" altLang="en-US" sz="2800" dirty="0" smtClean="0">
                <a:solidFill>
                  <a:schemeClr val="tx1">
                    <a:lumMod val="75000"/>
                    <a:lumOff val="25000"/>
                  </a:schemeClr>
                </a:solidFill>
              </a:rPr>
              <a:t>need for individual and differentiated response</a:t>
            </a:r>
          </a:p>
          <a:p>
            <a:pPr marL="91440" indent="-91440" eaLnBrk="1" fontAlgn="auto" hangingPunct="1">
              <a:lnSpc>
                <a:spcPct val="80000"/>
              </a:lnSpc>
              <a:buFont typeface="Arial" panose="020B0604020202020204" pitchFamily="34" charset="0"/>
              <a:buChar char="•"/>
              <a:defRPr/>
            </a:pPr>
            <a:r>
              <a:rPr lang="en-IE" altLang="en-US" sz="2800" dirty="0" smtClean="0">
                <a:solidFill>
                  <a:schemeClr val="tx1">
                    <a:lumMod val="75000"/>
                    <a:lumOff val="25000"/>
                  </a:schemeClr>
                </a:solidFill>
              </a:rPr>
              <a:t>vulnerable groups are agents of change</a:t>
            </a:r>
          </a:p>
          <a:p>
            <a:pPr marL="91440" indent="-91440" eaLnBrk="1" fontAlgn="auto" hangingPunct="1">
              <a:lnSpc>
                <a:spcPct val="80000"/>
              </a:lnSpc>
              <a:buFont typeface="Arial" panose="020B0604020202020204" pitchFamily="34" charset="0"/>
              <a:buChar char="•"/>
              <a:defRPr/>
            </a:pPr>
            <a:r>
              <a:rPr lang="en-IE" altLang="en-US" sz="2800" dirty="0" smtClean="0">
                <a:solidFill>
                  <a:schemeClr val="tx1">
                    <a:lumMod val="75000"/>
                    <a:lumOff val="25000"/>
                  </a:schemeClr>
                </a:solidFill>
              </a:rPr>
              <a:t>women and girls affected disproportionately</a:t>
            </a:r>
          </a:p>
          <a:p>
            <a:pPr marL="91440" indent="-91440" eaLnBrk="1" fontAlgn="auto" hangingPunct="1">
              <a:lnSpc>
                <a:spcPct val="80000"/>
              </a:lnSpc>
              <a:buFont typeface="Arial" panose="020B0604020202020204" pitchFamily="34" charset="0"/>
              <a:buChar char="•"/>
              <a:defRPr/>
            </a:pPr>
            <a:r>
              <a:rPr lang="en-IE" altLang="en-US" sz="2800" dirty="0" smtClean="0">
                <a:solidFill>
                  <a:schemeClr val="tx1">
                    <a:lumMod val="75000"/>
                    <a:lumOff val="25000"/>
                  </a:schemeClr>
                </a:solidFill>
              </a:rPr>
              <a:t>central role of UN </a:t>
            </a:r>
          </a:p>
          <a:p>
            <a:pPr marL="91440" indent="-91440" eaLnBrk="1" fontAlgn="auto" hangingPunct="1">
              <a:lnSpc>
                <a:spcPct val="80000"/>
              </a:lnSpc>
              <a:buFont typeface="Arial" panose="020B0604020202020204" pitchFamily="34" charset="0"/>
              <a:buChar char="•"/>
              <a:defRPr/>
            </a:pPr>
            <a:r>
              <a:rPr lang="en-IE" altLang="en-US" sz="2800" dirty="0" smtClean="0">
                <a:solidFill>
                  <a:schemeClr val="tx1">
                    <a:lumMod val="75000"/>
                    <a:lumOff val="25000"/>
                  </a:schemeClr>
                </a:solidFill>
              </a:rPr>
              <a:t>authority of ICRC </a:t>
            </a:r>
          </a:p>
          <a:p>
            <a:pPr marL="91440" indent="-91440" eaLnBrk="1" fontAlgn="auto" hangingPunct="1">
              <a:lnSpc>
                <a:spcPct val="80000"/>
              </a:lnSpc>
              <a:buFont typeface="Arial" panose="020B0604020202020204" pitchFamily="34" charset="0"/>
              <a:buChar char="•"/>
              <a:defRPr/>
            </a:pPr>
            <a:r>
              <a:rPr lang="en-IE" altLang="en-US" sz="2800" dirty="0" smtClean="0">
                <a:solidFill>
                  <a:schemeClr val="tx1">
                    <a:lumMod val="75000"/>
                    <a:lumOff val="25000"/>
                  </a:schemeClr>
                </a:solidFill>
              </a:rPr>
              <a:t>role of NGOs in providing assistance </a:t>
            </a:r>
            <a:endParaRPr lang="en-GB" altLang="en-US" sz="2800" dirty="0" smtClean="0">
              <a:solidFill>
                <a:schemeClr val="tx1">
                  <a:lumMod val="75000"/>
                  <a:lumOff val="25000"/>
                </a:schemeClr>
              </a:solidFill>
            </a:endParaRPr>
          </a:p>
        </p:txBody>
      </p:sp>
    </p:spTree>
    <p:extLst>
      <p:ext uri="{BB962C8B-B14F-4D97-AF65-F5344CB8AC3E}">
        <p14:creationId xmlns:p14="http://schemas.microsoft.com/office/powerpoint/2010/main" val="116723798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en-IE" altLang="en-US" smtClean="0">
                <a:solidFill>
                  <a:schemeClr val="tx1">
                    <a:lumMod val="75000"/>
                    <a:lumOff val="25000"/>
                  </a:schemeClr>
                </a:solidFill>
              </a:rPr>
              <a:t>Policy objective 1</a:t>
            </a:r>
            <a:endParaRPr lang="en-GB" altLang="en-US" smtClean="0">
              <a:solidFill>
                <a:schemeClr val="tx1">
                  <a:lumMod val="75000"/>
                  <a:lumOff val="25000"/>
                </a:schemeClr>
              </a:solidFill>
            </a:endParaRPr>
          </a:p>
        </p:txBody>
      </p:sp>
      <p:sp>
        <p:nvSpPr>
          <p:cNvPr id="4099" name="Rectangle 3"/>
          <p:cNvSpPr>
            <a:spLocks noGrp="1" noChangeArrowheads="1"/>
          </p:cNvSpPr>
          <p:nvPr>
            <p:ph idx="1"/>
          </p:nvPr>
        </p:nvSpPr>
        <p:spPr/>
        <p:txBody>
          <a:bodyPr rtlCol="0">
            <a:normAutofit fontScale="92500" lnSpcReduction="20000"/>
          </a:bodyPr>
          <a:lstStyle/>
          <a:p>
            <a:pPr marL="91440" indent="-91440" eaLnBrk="1" fontAlgn="auto" hangingPunct="1">
              <a:buFontTx/>
              <a:buNone/>
              <a:defRPr/>
            </a:pPr>
            <a:r>
              <a:rPr lang="en-IE" altLang="en-US" sz="2800" dirty="0" smtClean="0">
                <a:solidFill>
                  <a:schemeClr val="tx1">
                    <a:lumMod val="75000"/>
                    <a:lumOff val="25000"/>
                  </a:schemeClr>
                </a:solidFill>
              </a:rPr>
              <a:t>To provide needs based humanitarian assistance</a:t>
            </a:r>
            <a:r>
              <a:rPr lang="en-IE" altLang="en-US" sz="2400" dirty="0" smtClean="0">
                <a:solidFill>
                  <a:schemeClr val="tx1">
                    <a:lumMod val="75000"/>
                    <a:lumOff val="25000"/>
                  </a:schemeClr>
                </a:solidFill>
              </a:rPr>
              <a:t> </a:t>
            </a:r>
          </a:p>
          <a:p>
            <a:pPr marL="91440" indent="-91440" eaLnBrk="1" fontAlgn="auto" hangingPunct="1">
              <a:defRPr/>
            </a:pPr>
            <a:endParaRPr lang="en-IE" altLang="en-US" sz="2400" dirty="0" smtClean="0">
              <a:solidFill>
                <a:schemeClr val="tx1">
                  <a:lumMod val="75000"/>
                  <a:lumOff val="25000"/>
                </a:schemeClr>
              </a:solidFill>
            </a:endParaRPr>
          </a:p>
          <a:p>
            <a:pPr marL="91440" indent="-91440" eaLnBrk="1" fontAlgn="auto" hangingPunct="1">
              <a:defRPr/>
            </a:pPr>
            <a:r>
              <a:rPr lang="en-IE" altLang="en-US" sz="2400" dirty="0" smtClean="0">
                <a:solidFill>
                  <a:schemeClr val="tx1">
                    <a:lumMod val="75000"/>
                    <a:lumOff val="25000"/>
                  </a:schemeClr>
                </a:solidFill>
              </a:rPr>
              <a:t>Commit to:</a:t>
            </a:r>
          </a:p>
          <a:p>
            <a:pPr marL="91440" indent="-91440" eaLnBrk="1" fontAlgn="auto" hangingPunct="1">
              <a:buFontTx/>
              <a:buNone/>
              <a:defRPr/>
            </a:pPr>
            <a:r>
              <a:rPr lang="en-IE" altLang="en-US" sz="2400" dirty="0" smtClean="0">
                <a:solidFill>
                  <a:schemeClr val="tx1">
                    <a:lumMod val="75000"/>
                    <a:lumOff val="25000"/>
                  </a:schemeClr>
                </a:solidFill>
              </a:rPr>
              <a:t>	- putting disaster affected people at core of humanitarian   response</a:t>
            </a:r>
          </a:p>
          <a:p>
            <a:pPr marL="91440" indent="-91440" eaLnBrk="1" fontAlgn="auto" hangingPunct="1">
              <a:buFontTx/>
              <a:buNone/>
              <a:defRPr/>
            </a:pPr>
            <a:r>
              <a:rPr lang="en-IE" altLang="en-US" sz="2400" dirty="0" smtClean="0">
                <a:solidFill>
                  <a:schemeClr val="tx1">
                    <a:lumMod val="75000"/>
                    <a:lumOff val="25000"/>
                  </a:schemeClr>
                </a:solidFill>
              </a:rPr>
              <a:t>	- equitable attention to needs of vulnerable, </a:t>
            </a:r>
            <a:r>
              <a:rPr lang="en-IE" altLang="en-US" sz="2400" dirty="0" err="1" smtClean="0">
                <a:solidFill>
                  <a:schemeClr val="tx1">
                    <a:lumMod val="75000"/>
                    <a:lumOff val="25000"/>
                  </a:schemeClr>
                </a:solidFill>
              </a:rPr>
              <a:t>esp</a:t>
            </a:r>
            <a:endParaRPr lang="en-IE" altLang="en-US" sz="2400" dirty="0" smtClean="0">
              <a:solidFill>
                <a:schemeClr val="tx1">
                  <a:lumMod val="75000"/>
                  <a:lumOff val="25000"/>
                </a:schemeClr>
              </a:solidFill>
            </a:endParaRPr>
          </a:p>
          <a:p>
            <a:pPr marL="91440" indent="-91440" eaLnBrk="1" fontAlgn="auto" hangingPunct="1">
              <a:buFontTx/>
              <a:buNone/>
              <a:defRPr/>
            </a:pPr>
            <a:r>
              <a:rPr lang="en-IE" altLang="en-US" sz="2400" dirty="0" smtClean="0">
                <a:solidFill>
                  <a:schemeClr val="tx1">
                    <a:lumMod val="75000"/>
                    <a:lumOff val="25000"/>
                  </a:schemeClr>
                </a:solidFill>
              </a:rPr>
              <a:t>	of women and girls</a:t>
            </a:r>
          </a:p>
          <a:p>
            <a:pPr marL="91440" indent="-91440" eaLnBrk="1" fontAlgn="auto" hangingPunct="1">
              <a:buFontTx/>
              <a:buNone/>
              <a:defRPr/>
            </a:pPr>
            <a:r>
              <a:rPr lang="en-IE" altLang="en-US" sz="2400" dirty="0" smtClean="0">
                <a:solidFill>
                  <a:schemeClr val="tx1">
                    <a:lumMod val="75000"/>
                    <a:lumOff val="25000"/>
                  </a:schemeClr>
                </a:solidFill>
              </a:rPr>
              <a:t>	- promotion of gender equality and empowerment of women key to this.</a:t>
            </a:r>
          </a:p>
          <a:p>
            <a:pPr marL="91440" indent="-91440" eaLnBrk="1" fontAlgn="auto" hangingPunct="1">
              <a:buFontTx/>
              <a:buNone/>
              <a:defRPr/>
            </a:pPr>
            <a:r>
              <a:rPr lang="en-IE" altLang="en-US" sz="2400" dirty="0" smtClean="0">
                <a:solidFill>
                  <a:schemeClr val="tx1">
                    <a:lumMod val="75000"/>
                    <a:lumOff val="25000"/>
                  </a:schemeClr>
                </a:solidFill>
              </a:rPr>
              <a:t>	-gender /GBV specific focus</a:t>
            </a:r>
          </a:p>
          <a:p>
            <a:pPr marL="91440" indent="-91440" eaLnBrk="1" fontAlgn="auto" hangingPunct="1">
              <a:defRPr/>
            </a:pPr>
            <a:endParaRPr lang="en-GB" altLang="en-US" sz="2400" dirty="0" smtClean="0">
              <a:solidFill>
                <a:schemeClr val="tx1">
                  <a:lumMod val="75000"/>
                  <a:lumOff val="25000"/>
                </a:schemeClr>
              </a:solidFill>
            </a:endParaRPr>
          </a:p>
        </p:txBody>
      </p:sp>
    </p:spTree>
    <p:extLst>
      <p:ext uri="{BB962C8B-B14F-4D97-AF65-F5344CB8AC3E}">
        <p14:creationId xmlns:p14="http://schemas.microsoft.com/office/powerpoint/2010/main" val="285464113"/>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fontAlgn="auto" hangingPunct="1">
              <a:spcAft>
                <a:spcPts val="0"/>
              </a:spcAft>
              <a:defRPr/>
            </a:pPr>
            <a:r>
              <a:rPr lang="en-IE" altLang="en-US" smtClean="0">
                <a:solidFill>
                  <a:schemeClr val="tx1">
                    <a:lumMod val="75000"/>
                    <a:lumOff val="25000"/>
                  </a:schemeClr>
                </a:solidFill>
              </a:rPr>
              <a:t>Policy objective 2</a:t>
            </a:r>
            <a:endParaRPr lang="en-GB" altLang="en-US" smtClean="0">
              <a:solidFill>
                <a:schemeClr val="tx1">
                  <a:lumMod val="75000"/>
                  <a:lumOff val="25000"/>
                </a:schemeClr>
              </a:solidFill>
            </a:endParaRPr>
          </a:p>
        </p:txBody>
      </p:sp>
      <p:sp>
        <p:nvSpPr>
          <p:cNvPr id="12291" name="Rectangle 3"/>
          <p:cNvSpPr>
            <a:spLocks noGrp="1" noChangeArrowheads="1"/>
          </p:cNvSpPr>
          <p:nvPr>
            <p:ph idx="1"/>
          </p:nvPr>
        </p:nvSpPr>
        <p:spPr/>
        <p:txBody>
          <a:bodyPr/>
          <a:lstStyle/>
          <a:p>
            <a:pPr eaLnBrk="1" hangingPunct="1">
              <a:buFontTx/>
              <a:buNone/>
            </a:pPr>
            <a:r>
              <a:rPr lang="en-IE" altLang="en-US" sz="2400" smtClean="0"/>
              <a:t>To demonstrate Ireland’s leadership and partnership for effective international humanitarian action, with a particular emphasis  on gender, protection….</a:t>
            </a:r>
          </a:p>
          <a:p>
            <a:pPr eaLnBrk="1" hangingPunct="1"/>
            <a:r>
              <a:rPr lang="en-IE" altLang="en-US" sz="2400" smtClean="0"/>
              <a:t>Commit to :</a:t>
            </a:r>
          </a:p>
          <a:p>
            <a:pPr eaLnBrk="1" hangingPunct="1">
              <a:buFontTx/>
              <a:buNone/>
            </a:pPr>
            <a:r>
              <a:rPr lang="en-IE" altLang="en-US" sz="2400" smtClean="0"/>
              <a:t>- promoting Good Humanitarian Donorship  including ensuring implementing partners involve beneficiaries in all steps of humanitarian responses</a:t>
            </a:r>
          </a:p>
        </p:txBody>
      </p:sp>
    </p:spTree>
    <p:extLst>
      <p:ext uri="{BB962C8B-B14F-4D97-AF65-F5344CB8AC3E}">
        <p14:creationId xmlns:p14="http://schemas.microsoft.com/office/powerpoint/2010/main" val="713961776"/>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fontAlgn="auto" hangingPunct="1">
              <a:spcAft>
                <a:spcPts val="0"/>
              </a:spcAft>
              <a:defRPr/>
            </a:pPr>
            <a:r>
              <a:rPr lang="en-IE" altLang="en-US" smtClean="0">
                <a:solidFill>
                  <a:schemeClr val="tx1">
                    <a:lumMod val="75000"/>
                    <a:lumOff val="25000"/>
                  </a:schemeClr>
                </a:solidFill>
              </a:rPr>
              <a:t>Grand Bargain</a:t>
            </a:r>
            <a:endParaRPr lang="en-GB" altLang="en-US" smtClean="0">
              <a:solidFill>
                <a:schemeClr val="tx1">
                  <a:lumMod val="75000"/>
                  <a:lumOff val="25000"/>
                </a:schemeClr>
              </a:solidFill>
            </a:endParaRPr>
          </a:p>
        </p:txBody>
      </p:sp>
      <p:sp>
        <p:nvSpPr>
          <p:cNvPr id="13315" name="Rectangle 3"/>
          <p:cNvSpPr>
            <a:spLocks noGrp="1" noChangeArrowheads="1"/>
          </p:cNvSpPr>
          <p:nvPr>
            <p:ph idx="1"/>
          </p:nvPr>
        </p:nvSpPr>
        <p:spPr>
          <a:xfrm>
            <a:off x="990600" y="1905000"/>
            <a:ext cx="7543800" cy="4022725"/>
          </a:xfrm>
        </p:spPr>
        <p:txBody>
          <a:bodyPr/>
          <a:lstStyle/>
          <a:p>
            <a:pPr eaLnBrk="1" hangingPunct="1">
              <a:buFontTx/>
              <a:buNone/>
            </a:pPr>
            <a:r>
              <a:rPr lang="en-IE" altLang="en-US" smtClean="0"/>
              <a:t>Ireland signed up in December 2016</a:t>
            </a:r>
          </a:p>
          <a:p>
            <a:pPr eaLnBrk="1" hangingPunct="1">
              <a:buFont typeface="Arial" charset="0"/>
              <a:buChar char="•"/>
            </a:pPr>
            <a:r>
              <a:rPr lang="en-IE" altLang="en-US" smtClean="0"/>
              <a:t>Financing gap and efficiencies </a:t>
            </a:r>
          </a:p>
          <a:p>
            <a:pPr eaLnBrk="1" hangingPunct="1">
              <a:buFont typeface="Arial" charset="0"/>
              <a:buChar char="•"/>
            </a:pPr>
            <a:r>
              <a:rPr lang="en-IE" altLang="en-US" smtClean="0"/>
              <a:t>in line with current work practices e.g.</a:t>
            </a:r>
          </a:p>
          <a:p>
            <a:pPr eaLnBrk="1" hangingPunct="1">
              <a:buFontTx/>
              <a:buChar char="-"/>
            </a:pPr>
            <a:r>
              <a:rPr lang="en-IE" altLang="en-US" smtClean="0"/>
              <a:t>Cash programming; </a:t>
            </a:r>
          </a:p>
          <a:p>
            <a:pPr eaLnBrk="1" hangingPunct="1">
              <a:buFontTx/>
              <a:buChar char="-"/>
            </a:pPr>
            <a:r>
              <a:rPr lang="en-IE" altLang="en-US" smtClean="0"/>
              <a:t>Humanitarian and development nexus </a:t>
            </a:r>
          </a:p>
          <a:p>
            <a:pPr eaLnBrk="1" hangingPunct="1">
              <a:buClr>
                <a:schemeClr val="tx1"/>
              </a:buClr>
              <a:buFontTx/>
              <a:buChar char="-"/>
            </a:pPr>
            <a:r>
              <a:rPr lang="en-IE" altLang="en-US" smtClean="0"/>
              <a:t>Multi-annual frameworks</a:t>
            </a:r>
          </a:p>
          <a:p>
            <a:pPr eaLnBrk="1" hangingPunct="1">
              <a:buClr>
                <a:schemeClr val="tx1"/>
              </a:buClr>
              <a:buFontTx/>
              <a:buChar char="-"/>
            </a:pPr>
            <a:r>
              <a:rPr lang="en-IE" altLang="en-US" smtClean="0"/>
              <a:t>Unearmarked funding</a:t>
            </a:r>
            <a:endParaRPr lang="en-GB" altLang="en-US" smtClean="0"/>
          </a:p>
        </p:txBody>
      </p:sp>
    </p:spTree>
    <p:extLst>
      <p:ext uri="{BB962C8B-B14F-4D97-AF65-F5344CB8AC3E}">
        <p14:creationId xmlns:p14="http://schemas.microsoft.com/office/powerpoint/2010/main" val="1597032361"/>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IE" altLang="en-US" smtClean="0">
                <a:solidFill>
                  <a:schemeClr val="tx1">
                    <a:lumMod val="75000"/>
                    <a:lumOff val="25000"/>
                  </a:schemeClr>
                </a:solidFill>
              </a:rPr>
              <a:t>GB Workstreams </a:t>
            </a:r>
            <a:endParaRPr lang="en-GB" altLang="en-US" smtClean="0">
              <a:solidFill>
                <a:schemeClr val="tx1">
                  <a:lumMod val="75000"/>
                  <a:lumOff val="25000"/>
                </a:schemeClr>
              </a:solidFill>
            </a:endParaRPr>
          </a:p>
        </p:txBody>
      </p:sp>
      <p:sp>
        <p:nvSpPr>
          <p:cNvPr id="7171" name="Rectangle 3"/>
          <p:cNvSpPr>
            <a:spLocks noGrp="1" noChangeArrowheads="1"/>
          </p:cNvSpPr>
          <p:nvPr>
            <p:ph idx="1"/>
          </p:nvPr>
        </p:nvSpPr>
        <p:spPr/>
        <p:txBody>
          <a:bodyPr rtlCol="0">
            <a:normAutofit fontScale="92500" lnSpcReduction="20000"/>
          </a:bodyPr>
          <a:lstStyle/>
          <a:p>
            <a:pPr marL="91440" indent="-91440" eaLnBrk="1" fontAlgn="auto" hangingPunct="1">
              <a:lnSpc>
                <a:spcPct val="80000"/>
              </a:lnSpc>
              <a:buFontTx/>
              <a:buNone/>
              <a:defRPr/>
            </a:pPr>
            <a:r>
              <a:rPr lang="en-IE" altLang="en-US" sz="400" dirty="0" smtClean="0">
                <a:solidFill>
                  <a:schemeClr val="tx1">
                    <a:lumMod val="75000"/>
                    <a:lumOff val="25000"/>
                  </a:schemeClr>
                </a:solidFill>
              </a:rPr>
              <a:t> </a:t>
            </a:r>
          </a:p>
          <a:p>
            <a:pPr marL="91440" indent="-91440" eaLnBrk="1" fontAlgn="auto" hangingPunct="1">
              <a:lnSpc>
                <a:spcPct val="80000"/>
              </a:lnSpc>
              <a:buFont typeface="Arial" panose="020B0604020202020204" pitchFamily="34" charset="0"/>
              <a:buChar char="•"/>
              <a:defRPr/>
            </a:pPr>
            <a:r>
              <a:rPr lang="en-IE" altLang="en-US" sz="2800" dirty="0" smtClean="0">
                <a:solidFill>
                  <a:schemeClr val="tx1">
                    <a:lumMod val="75000"/>
                    <a:lumOff val="25000"/>
                  </a:schemeClr>
                </a:solidFill>
              </a:rPr>
              <a:t>Progress has been uneven but being made</a:t>
            </a:r>
          </a:p>
          <a:p>
            <a:pPr marL="91440" indent="-91440" eaLnBrk="1" fontAlgn="auto" hangingPunct="1">
              <a:lnSpc>
                <a:spcPct val="80000"/>
              </a:lnSpc>
              <a:buFontTx/>
              <a:buNone/>
              <a:defRPr/>
            </a:pPr>
            <a:endParaRPr lang="en-IE" altLang="en-US" sz="2800" dirty="0" smtClean="0">
              <a:solidFill>
                <a:schemeClr val="tx1">
                  <a:lumMod val="75000"/>
                  <a:lumOff val="25000"/>
                </a:schemeClr>
              </a:solidFill>
            </a:endParaRPr>
          </a:p>
          <a:p>
            <a:pPr marL="91440" indent="-91440" eaLnBrk="1" fontAlgn="auto" hangingPunct="1">
              <a:lnSpc>
                <a:spcPct val="80000"/>
              </a:lnSpc>
              <a:buFont typeface="Arial" panose="020B0604020202020204" pitchFamily="34" charset="0"/>
              <a:buChar char="•"/>
              <a:defRPr/>
            </a:pPr>
            <a:r>
              <a:rPr lang="en-IE" altLang="en-US" sz="2800" dirty="0" smtClean="0">
                <a:solidFill>
                  <a:schemeClr val="tx1">
                    <a:lumMod val="75000"/>
                    <a:lumOff val="25000"/>
                  </a:schemeClr>
                </a:solidFill>
              </a:rPr>
              <a:t>Ireland engaging most intensively in:</a:t>
            </a:r>
          </a:p>
          <a:p>
            <a:pPr marL="91440" indent="-91440" eaLnBrk="1" fontAlgn="auto" hangingPunct="1">
              <a:lnSpc>
                <a:spcPct val="80000"/>
              </a:lnSpc>
              <a:buClr>
                <a:schemeClr val="tx1"/>
              </a:buClr>
              <a:buFontTx/>
              <a:buNone/>
              <a:defRPr/>
            </a:pPr>
            <a:r>
              <a:rPr lang="en-IE" altLang="en-US" sz="2800" dirty="0" smtClean="0">
                <a:solidFill>
                  <a:schemeClr val="tx1">
                    <a:lumMod val="75000"/>
                    <a:lumOff val="25000"/>
                  </a:schemeClr>
                </a:solidFill>
              </a:rPr>
              <a:t>	- WS 7 : Multi-year planning and funding  </a:t>
            </a:r>
          </a:p>
          <a:p>
            <a:pPr marL="91440" indent="-91440" eaLnBrk="1" fontAlgn="auto" hangingPunct="1">
              <a:lnSpc>
                <a:spcPct val="80000"/>
              </a:lnSpc>
              <a:buFontTx/>
              <a:buNone/>
              <a:defRPr/>
            </a:pPr>
            <a:r>
              <a:rPr lang="en-IE" altLang="en-US" sz="2800" dirty="0" smtClean="0">
                <a:solidFill>
                  <a:schemeClr val="tx1">
                    <a:lumMod val="75000"/>
                    <a:lumOff val="25000"/>
                  </a:schemeClr>
                </a:solidFill>
              </a:rPr>
              <a:t>	- WS 8 : Reducing earmarking</a:t>
            </a:r>
          </a:p>
          <a:p>
            <a:pPr marL="91440" indent="-91440" eaLnBrk="1" fontAlgn="auto" hangingPunct="1">
              <a:lnSpc>
                <a:spcPct val="80000"/>
              </a:lnSpc>
              <a:buFontTx/>
              <a:buNone/>
              <a:defRPr/>
            </a:pPr>
            <a:r>
              <a:rPr lang="en-IE" altLang="en-US" sz="2800" dirty="0" smtClean="0">
                <a:solidFill>
                  <a:schemeClr val="tx1">
                    <a:lumMod val="75000"/>
                    <a:lumOff val="25000"/>
                  </a:schemeClr>
                </a:solidFill>
              </a:rPr>
              <a:t>	- But also closely following Localisation </a:t>
            </a:r>
          </a:p>
          <a:p>
            <a:pPr marL="91440" indent="-91440" eaLnBrk="1" fontAlgn="auto" hangingPunct="1">
              <a:lnSpc>
                <a:spcPct val="80000"/>
              </a:lnSpc>
              <a:buClr>
                <a:schemeClr val="tx1"/>
              </a:buClr>
              <a:defRPr/>
            </a:pPr>
            <a:endParaRPr lang="en-IE" altLang="en-US" sz="2800" dirty="0" smtClean="0">
              <a:solidFill>
                <a:schemeClr val="tx1">
                  <a:lumMod val="75000"/>
                  <a:lumOff val="25000"/>
                </a:schemeClr>
              </a:solidFill>
            </a:endParaRPr>
          </a:p>
          <a:p>
            <a:pPr marL="91440" indent="-91440" eaLnBrk="1" fontAlgn="auto" hangingPunct="1">
              <a:lnSpc>
                <a:spcPct val="80000"/>
              </a:lnSpc>
              <a:buClr>
                <a:schemeClr val="tx1"/>
              </a:buClr>
              <a:buFont typeface="Arial" panose="020B0604020202020204" pitchFamily="34" charset="0"/>
              <a:buChar char="•"/>
              <a:defRPr/>
            </a:pPr>
            <a:r>
              <a:rPr lang="en-IE" altLang="en-US" sz="2800" dirty="0" smtClean="0">
                <a:solidFill>
                  <a:schemeClr val="tx1">
                    <a:lumMod val="75000"/>
                    <a:lumOff val="25000"/>
                  </a:schemeClr>
                </a:solidFill>
              </a:rPr>
              <a:t>Following how commitments can be implemented based on research generated / lessons learned by other </a:t>
            </a:r>
            <a:r>
              <a:rPr lang="en-IE" altLang="en-US" sz="2800" dirty="0" err="1" smtClean="0">
                <a:solidFill>
                  <a:schemeClr val="tx1">
                    <a:lumMod val="75000"/>
                    <a:lumOff val="25000"/>
                  </a:schemeClr>
                </a:solidFill>
              </a:rPr>
              <a:t>workstreams</a:t>
            </a:r>
            <a:endParaRPr lang="en-IE" altLang="en-US" sz="2800" dirty="0" smtClean="0">
              <a:solidFill>
                <a:schemeClr val="tx1">
                  <a:lumMod val="75000"/>
                  <a:lumOff val="25000"/>
                </a:schemeClr>
              </a:solidFill>
            </a:endParaRPr>
          </a:p>
          <a:p>
            <a:pPr marL="91440" indent="-91440" eaLnBrk="1" fontAlgn="auto" hangingPunct="1">
              <a:lnSpc>
                <a:spcPct val="80000"/>
              </a:lnSpc>
              <a:buFontTx/>
              <a:buNone/>
              <a:defRPr/>
            </a:pPr>
            <a:endParaRPr lang="en-GB" altLang="en-US" sz="2800" dirty="0" smtClean="0">
              <a:solidFill>
                <a:schemeClr val="tx1">
                  <a:lumMod val="75000"/>
                  <a:lumOff val="25000"/>
                </a:schemeClr>
              </a:solidFill>
            </a:endParaRPr>
          </a:p>
        </p:txBody>
      </p:sp>
    </p:spTree>
    <p:extLst>
      <p:ext uri="{BB962C8B-B14F-4D97-AF65-F5344CB8AC3E}">
        <p14:creationId xmlns:p14="http://schemas.microsoft.com/office/powerpoint/2010/main" val="184899637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4400" dirty="0"/>
              <a:t>A new transformative humanitarian action</a:t>
            </a:r>
          </a:p>
        </p:txBody>
      </p:sp>
      <p:sp>
        <p:nvSpPr>
          <p:cNvPr id="3" name="Subtitle 2"/>
          <p:cNvSpPr>
            <a:spLocks noGrp="1"/>
          </p:cNvSpPr>
          <p:nvPr>
            <p:ph type="subTitle" idx="1"/>
          </p:nvPr>
        </p:nvSpPr>
        <p:spPr/>
        <p:txBody>
          <a:bodyPr/>
          <a:lstStyle/>
          <a:p>
            <a:endParaRPr lang="en-GB" dirty="0" smtClean="0"/>
          </a:p>
          <a:p>
            <a:endParaRPr lang="en-GB" dirty="0"/>
          </a:p>
          <a:p>
            <a:endParaRPr lang="en-GB" dirty="0" smtClean="0"/>
          </a:p>
          <a:p>
            <a:endParaRPr lang="en-GB" dirty="0"/>
          </a:p>
          <a:p>
            <a:r>
              <a:rPr lang="en-GB" dirty="0" smtClean="0"/>
              <a:t>Dublin, 26 September 2017</a:t>
            </a:r>
          </a:p>
        </p:txBody>
      </p:sp>
    </p:spTree>
    <p:extLst>
      <p:ext uri="{BB962C8B-B14F-4D97-AF65-F5344CB8AC3E}">
        <p14:creationId xmlns:p14="http://schemas.microsoft.com/office/powerpoint/2010/main" val="3762211736"/>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304800"/>
            <a:ext cx="8229600" cy="1143000"/>
          </a:xfrm>
        </p:spPr>
        <p:txBody>
          <a:bodyPr/>
          <a:lstStyle/>
          <a:p>
            <a:pPr eaLnBrk="1" fontAlgn="auto" hangingPunct="1">
              <a:spcAft>
                <a:spcPts val="0"/>
              </a:spcAft>
              <a:defRPr/>
            </a:pPr>
            <a:r>
              <a:rPr lang="en-IE" altLang="en-US" smtClean="0">
                <a:solidFill>
                  <a:schemeClr val="tx1">
                    <a:lumMod val="75000"/>
                    <a:lumOff val="25000"/>
                  </a:schemeClr>
                </a:solidFill>
              </a:rPr>
              <a:t>Localisation </a:t>
            </a:r>
            <a:endParaRPr lang="en-GB" altLang="en-US" smtClean="0">
              <a:solidFill>
                <a:schemeClr val="tx1">
                  <a:lumMod val="75000"/>
                  <a:lumOff val="25000"/>
                </a:schemeClr>
              </a:solidFill>
            </a:endParaRPr>
          </a:p>
        </p:txBody>
      </p:sp>
      <p:sp>
        <p:nvSpPr>
          <p:cNvPr id="8195" name="Rectangle 3"/>
          <p:cNvSpPr>
            <a:spLocks noGrp="1" noChangeArrowheads="1"/>
          </p:cNvSpPr>
          <p:nvPr>
            <p:ph idx="1"/>
          </p:nvPr>
        </p:nvSpPr>
        <p:spPr/>
        <p:txBody>
          <a:bodyPr>
            <a:normAutofit/>
          </a:bodyPr>
          <a:lstStyle/>
          <a:p>
            <a:pPr eaLnBrk="1" hangingPunct="1">
              <a:lnSpc>
                <a:spcPct val="80000"/>
              </a:lnSpc>
              <a:buFontTx/>
              <a:buNone/>
            </a:pPr>
            <a:r>
              <a:rPr lang="en-IE" altLang="en-US" sz="2600" smtClean="0"/>
              <a:t>Call for increasing support to local humanitarian</a:t>
            </a:r>
          </a:p>
          <a:p>
            <a:pPr eaLnBrk="1" hangingPunct="1">
              <a:lnSpc>
                <a:spcPct val="80000"/>
              </a:lnSpc>
              <a:buFontTx/>
              <a:buNone/>
            </a:pPr>
            <a:r>
              <a:rPr lang="en-IE" altLang="en-US" sz="2600" smtClean="0"/>
              <a:t>responders embedded in a number of other policy</a:t>
            </a:r>
          </a:p>
          <a:p>
            <a:pPr eaLnBrk="1" hangingPunct="1">
              <a:lnSpc>
                <a:spcPct val="80000"/>
              </a:lnSpc>
              <a:buFontTx/>
              <a:buNone/>
            </a:pPr>
            <a:r>
              <a:rPr lang="en-US" altLang="en-US" sz="2600" smtClean="0"/>
              <a:t>frameworks</a:t>
            </a:r>
            <a:r>
              <a:rPr lang="en-IE" altLang="en-US" sz="2600" smtClean="0"/>
              <a:t>:</a:t>
            </a:r>
          </a:p>
          <a:p>
            <a:pPr eaLnBrk="1" hangingPunct="1">
              <a:lnSpc>
                <a:spcPct val="80000"/>
              </a:lnSpc>
              <a:buFontTx/>
              <a:buNone/>
            </a:pPr>
            <a:endParaRPr lang="en-IE" altLang="en-US" sz="2600" smtClean="0"/>
          </a:p>
          <a:p>
            <a:pPr eaLnBrk="1" hangingPunct="1">
              <a:lnSpc>
                <a:spcPct val="80000"/>
              </a:lnSpc>
              <a:buFontTx/>
              <a:buChar char="-"/>
            </a:pPr>
            <a:r>
              <a:rPr lang="en-IE" altLang="en-US" sz="2600" smtClean="0"/>
              <a:t>Good Humanitarian Donorship</a:t>
            </a:r>
          </a:p>
          <a:p>
            <a:pPr eaLnBrk="1" hangingPunct="1">
              <a:lnSpc>
                <a:spcPct val="80000"/>
              </a:lnSpc>
              <a:buFontTx/>
              <a:buChar char="-"/>
            </a:pPr>
            <a:r>
              <a:rPr lang="en-IE" altLang="en-US" sz="2600" smtClean="0"/>
              <a:t>Sendai Framework for DRR  </a:t>
            </a:r>
          </a:p>
          <a:p>
            <a:pPr eaLnBrk="1" hangingPunct="1">
              <a:lnSpc>
                <a:spcPct val="80000"/>
              </a:lnSpc>
              <a:buFontTx/>
              <a:buChar char="-"/>
            </a:pPr>
            <a:r>
              <a:rPr lang="en-IE" altLang="en-US" sz="2600" smtClean="0"/>
              <a:t>2030 Agenda for Sustainable Development</a:t>
            </a:r>
          </a:p>
          <a:p>
            <a:pPr eaLnBrk="1" hangingPunct="1">
              <a:lnSpc>
                <a:spcPct val="80000"/>
              </a:lnSpc>
              <a:buFontTx/>
              <a:buChar char="-"/>
            </a:pPr>
            <a:r>
              <a:rPr lang="en-IE" altLang="en-US" sz="2600" smtClean="0"/>
              <a:t>WHS </a:t>
            </a:r>
          </a:p>
          <a:p>
            <a:pPr eaLnBrk="1" hangingPunct="1">
              <a:lnSpc>
                <a:spcPct val="80000"/>
              </a:lnSpc>
              <a:buFontTx/>
              <a:buNone/>
            </a:pPr>
            <a:endParaRPr lang="en-IE" altLang="en-US" sz="2600" smtClean="0"/>
          </a:p>
          <a:p>
            <a:pPr eaLnBrk="1" hangingPunct="1">
              <a:lnSpc>
                <a:spcPct val="80000"/>
              </a:lnSpc>
              <a:buFontTx/>
              <a:buNone/>
            </a:pPr>
            <a:endParaRPr lang="en-IE" altLang="en-US" sz="2200" smtClean="0"/>
          </a:p>
          <a:p>
            <a:pPr eaLnBrk="1" hangingPunct="1">
              <a:lnSpc>
                <a:spcPct val="80000"/>
              </a:lnSpc>
              <a:buFontTx/>
              <a:buNone/>
            </a:pPr>
            <a:endParaRPr lang="en-IE" altLang="en-US" sz="2200" smtClean="0"/>
          </a:p>
          <a:p>
            <a:pPr eaLnBrk="1" hangingPunct="1">
              <a:lnSpc>
                <a:spcPct val="80000"/>
              </a:lnSpc>
              <a:buFontTx/>
              <a:buNone/>
            </a:pPr>
            <a:endParaRPr lang="en-IE" altLang="en-US" sz="2200" smtClean="0"/>
          </a:p>
        </p:txBody>
      </p:sp>
    </p:spTree>
    <p:extLst>
      <p:ext uri="{BB962C8B-B14F-4D97-AF65-F5344CB8AC3E}">
        <p14:creationId xmlns:p14="http://schemas.microsoft.com/office/powerpoint/2010/main" val="1094094590"/>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IE" altLang="en-US" smtClean="0">
                <a:solidFill>
                  <a:schemeClr val="tx1">
                    <a:lumMod val="75000"/>
                    <a:lumOff val="25000"/>
                  </a:schemeClr>
                </a:solidFill>
              </a:rPr>
              <a:t>Localisation </a:t>
            </a:r>
            <a:endParaRPr lang="en-GB" altLang="en-US" smtClean="0">
              <a:solidFill>
                <a:schemeClr val="tx1">
                  <a:lumMod val="75000"/>
                  <a:lumOff val="25000"/>
                </a:schemeClr>
              </a:solidFill>
            </a:endParaRPr>
          </a:p>
        </p:txBody>
      </p:sp>
      <p:sp>
        <p:nvSpPr>
          <p:cNvPr id="9219" name="Rectangle 3"/>
          <p:cNvSpPr>
            <a:spLocks noGrp="1" noChangeArrowheads="1"/>
          </p:cNvSpPr>
          <p:nvPr>
            <p:ph idx="1"/>
          </p:nvPr>
        </p:nvSpPr>
        <p:spPr/>
        <p:txBody>
          <a:bodyPr>
            <a:normAutofit fontScale="92500" lnSpcReduction="10000"/>
          </a:bodyPr>
          <a:lstStyle/>
          <a:p>
            <a:pPr eaLnBrk="1" hangingPunct="1">
              <a:lnSpc>
                <a:spcPct val="60000"/>
              </a:lnSpc>
              <a:buFontTx/>
              <a:buNone/>
            </a:pPr>
            <a:endParaRPr lang="en-IE" altLang="en-US" sz="400" smtClean="0"/>
          </a:p>
          <a:p>
            <a:pPr eaLnBrk="1" hangingPunct="1">
              <a:lnSpc>
                <a:spcPct val="60000"/>
              </a:lnSpc>
              <a:buFont typeface="Arial" charset="0"/>
              <a:buChar char="•"/>
            </a:pPr>
            <a:r>
              <a:rPr lang="en-IE" altLang="en-US" sz="2800" smtClean="0"/>
              <a:t>Recognise, respect, strengthen leadership and decision making of local actors in humanitarian situations</a:t>
            </a:r>
          </a:p>
          <a:p>
            <a:pPr eaLnBrk="1" hangingPunct="1">
              <a:lnSpc>
                <a:spcPct val="60000"/>
              </a:lnSpc>
              <a:buFontTx/>
              <a:buNone/>
            </a:pPr>
            <a:endParaRPr lang="en-IE" altLang="en-US" sz="2800" smtClean="0"/>
          </a:p>
          <a:p>
            <a:pPr eaLnBrk="1" hangingPunct="1">
              <a:lnSpc>
                <a:spcPct val="60000"/>
              </a:lnSpc>
              <a:buFont typeface="Arial" charset="0"/>
              <a:buChar char="•"/>
            </a:pPr>
            <a:r>
              <a:rPr lang="en-IE" altLang="en-US" sz="2800" smtClean="0"/>
              <a:t>Not just about the financing – quality of funding and engagement i.e. there </a:t>
            </a:r>
            <a:r>
              <a:rPr lang="en-US" altLang="en-US" sz="2800" smtClean="0"/>
              <a:t>may</a:t>
            </a:r>
            <a:r>
              <a:rPr lang="en-IE" altLang="en-US" sz="2800" smtClean="0"/>
              <a:t> be localisation  of funding but not of decision- making  </a:t>
            </a:r>
          </a:p>
          <a:p>
            <a:pPr eaLnBrk="1" hangingPunct="1">
              <a:lnSpc>
                <a:spcPct val="60000"/>
              </a:lnSpc>
              <a:buFontTx/>
              <a:buNone/>
            </a:pPr>
            <a:endParaRPr lang="en-IE" altLang="en-US" sz="2800" smtClean="0"/>
          </a:p>
          <a:p>
            <a:pPr eaLnBrk="1" hangingPunct="1">
              <a:lnSpc>
                <a:spcPct val="60000"/>
              </a:lnSpc>
              <a:buFontTx/>
              <a:buNone/>
            </a:pPr>
            <a:endParaRPr lang="en-IE" altLang="en-US" sz="2800" smtClean="0"/>
          </a:p>
          <a:p>
            <a:pPr eaLnBrk="1" hangingPunct="1">
              <a:lnSpc>
                <a:spcPct val="60000"/>
              </a:lnSpc>
            </a:pPr>
            <a:endParaRPr lang="en-IE" altLang="en-US" sz="1300" smtClean="0"/>
          </a:p>
          <a:p>
            <a:pPr eaLnBrk="1" hangingPunct="1">
              <a:lnSpc>
                <a:spcPct val="60000"/>
              </a:lnSpc>
            </a:pPr>
            <a:endParaRPr lang="en-IE" altLang="en-US" sz="900" smtClean="0"/>
          </a:p>
          <a:p>
            <a:pPr eaLnBrk="1" hangingPunct="1">
              <a:lnSpc>
                <a:spcPct val="60000"/>
              </a:lnSpc>
            </a:pPr>
            <a:endParaRPr lang="en-IE" altLang="en-US" sz="900" smtClean="0"/>
          </a:p>
          <a:p>
            <a:pPr eaLnBrk="1" hangingPunct="1">
              <a:lnSpc>
                <a:spcPct val="60000"/>
              </a:lnSpc>
            </a:pPr>
            <a:endParaRPr lang="en-IE" altLang="en-US" sz="400" smtClean="0"/>
          </a:p>
          <a:p>
            <a:pPr eaLnBrk="1" hangingPunct="1">
              <a:lnSpc>
                <a:spcPct val="60000"/>
              </a:lnSpc>
              <a:buFontTx/>
              <a:buNone/>
            </a:pPr>
            <a:r>
              <a:rPr lang="en-IE" altLang="en-US" sz="400" smtClean="0"/>
              <a:t> </a:t>
            </a:r>
          </a:p>
          <a:p>
            <a:pPr eaLnBrk="1" hangingPunct="1">
              <a:lnSpc>
                <a:spcPct val="60000"/>
              </a:lnSpc>
            </a:pPr>
            <a:endParaRPr lang="en-GB" altLang="en-US" sz="400" smtClean="0"/>
          </a:p>
        </p:txBody>
      </p:sp>
    </p:spTree>
    <p:extLst>
      <p:ext uri="{BB962C8B-B14F-4D97-AF65-F5344CB8AC3E}">
        <p14:creationId xmlns:p14="http://schemas.microsoft.com/office/powerpoint/2010/main" val="82708604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fontAlgn="auto" hangingPunct="1">
              <a:spcAft>
                <a:spcPts val="0"/>
              </a:spcAft>
              <a:defRPr/>
            </a:pPr>
            <a:r>
              <a:rPr lang="en-IE" altLang="en-US" sz="3600" smtClean="0">
                <a:solidFill>
                  <a:schemeClr val="tx1">
                    <a:lumMod val="75000"/>
                    <a:lumOff val="25000"/>
                  </a:schemeClr>
                </a:solidFill>
              </a:rPr>
              <a:t>How can we champion Gender Equality within Localisation?</a:t>
            </a:r>
            <a:endParaRPr lang="en-GB" altLang="en-US" sz="3600" smtClean="0">
              <a:solidFill>
                <a:schemeClr val="tx1">
                  <a:lumMod val="75000"/>
                  <a:lumOff val="25000"/>
                </a:schemeClr>
              </a:solidFill>
            </a:endParaRPr>
          </a:p>
        </p:txBody>
      </p:sp>
      <p:sp>
        <p:nvSpPr>
          <p:cNvPr id="10243" name="Rectangle 3"/>
          <p:cNvSpPr>
            <a:spLocks noGrp="1" noChangeArrowheads="1"/>
          </p:cNvSpPr>
          <p:nvPr>
            <p:ph idx="1"/>
          </p:nvPr>
        </p:nvSpPr>
        <p:spPr/>
        <p:txBody>
          <a:bodyPr>
            <a:normAutofit/>
          </a:bodyPr>
          <a:lstStyle/>
          <a:p>
            <a:pPr eaLnBrk="1" hangingPunct="1">
              <a:lnSpc>
                <a:spcPct val="60000"/>
              </a:lnSpc>
              <a:buFontTx/>
              <a:buNone/>
            </a:pPr>
            <a:endParaRPr lang="en-IE" altLang="en-US" sz="1500" smtClean="0"/>
          </a:p>
          <a:p>
            <a:pPr eaLnBrk="1" hangingPunct="1">
              <a:lnSpc>
                <a:spcPct val="100000"/>
              </a:lnSpc>
              <a:buFont typeface="Arial" charset="0"/>
              <a:buChar char="•"/>
            </a:pPr>
            <a:r>
              <a:rPr lang="en-IE" altLang="en-US" sz="2200" smtClean="0"/>
              <a:t>Continue from the premise that gender equality </a:t>
            </a:r>
          </a:p>
          <a:p>
            <a:pPr eaLnBrk="1" hangingPunct="1">
              <a:lnSpc>
                <a:spcPct val="100000"/>
              </a:lnSpc>
              <a:buFontTx/>
              <a:buNone/>
            </a:pPr>
            <a:r>
              <a:rPr lang="en-IE" altLang="en-US" sz="2200" smtClean="0"/>
              <a:t>	be addressed from  humanitarian effectiveness perspective</a:t>
            </a:r>
          </a:p>
          <a:p>
            <a:pPr eaLnBrk="1" hangingPunct="1">
              <a:lnSpc>
                <a:spcPct val="100000"/>
              </a:lnSpc>
              <a:buFont typeface="Arial" charset="0"/>
              <a:buChar char="•"/>
            </a:pPr>
            <a:r>
              <a:rPr lang="en-IE" altLang="en-US" sz="2200" smtClean="0"/>
              <a:t>Success of the workstream requires meaningful engagement with, and investment in, women and women’s organisations as local responders </a:t>
            </a:r>
          </a:p>
          <a:p>
            <a:pPr eaLnBrk="1" hangingPunct="1">
              <a:lnSpc>
                <a:spcPct val="100000"/>
              </a:lnSpc>
              <a:buFont typeface="Arial" charset="0"/>
              <a:buChar char="•"/>
            </a:pPr>
            <a:r>
              <a:rPr lang="en-IE" altLang="en-US" sz="2200" smtClean="0"/>
              <a:t>How is Ireland meeting Localisation commitments?  And how are we championing gender equality / concerns within this?</a:t>
            </a:r>
          </a:p>
          <a:p>
            <a:pPr eaLnBrk="1" hangingPunct="1">
              <a:lnSpc>
                <a:spcPct val="100000"/>
              </a:lnSpc>
              <a:buFont typeface="Arial" charset="0"/>
              <a:buChar char="•"/>
            </a:pPr>
            <a:r>
              <a:rPr lang="en-IE" altLang="en-US" sz="2200" smtClean="0"/>
              <a:t>Through policy and programming</a:t>
            </a:r>
            <a:endParaRPr lang="en-GB" altLang="en-US" sz="2200" smtClean="0"/>
          </a:p>
        </p:txBody>
      </p:sp>
    </p:spTree>
    <p:extLst>
      <p:ext uri="{BB962C8B-B14F-4D97-AF65-F5344CB8AC3E}">
        <p14:creationId xmlns:p14="http://schemas.microsoft.com/office/powerpoint/2010/main" val="357421539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fontAlgn="auto" hangingPunct="1">
              <a:spcAft>
                <a:spcPts val="0"/>
              </a:spcAft>
              <a:defRPr/>
            </a:pPr>
            <a:r>
              <a:rPr lang="en-IE" altLang="en-US" sz="3600" smtClean="0">
                <a:solidFill>
                  <a:schemeClr val="tx1">
                    <a:lumMod val="75000"/>
                    <a:lumOff val="25000"/>
                  </a:schemeClr>
                </a:solidFill>
              </a:rPr>
              <a:t>Call to Action</a:t>
            </a:r>
            <a:r>
              <a:rPr lang="en-IE" altLang="en-US" sz="2800" smtClean="0">
                <a:solidFill>
                  <a:schemeClr val="tx1">
                    <a:lumMod val="75000"/>
                    <a:lumOff val="25000"/>
                  </a:schemeClr>
                </a:solidFill>
              </a:rPr>
              <a:t> </a:t>
            </a:r>
            <a:br>
              <a:rPr lang="en-IE" altLang="en-US" sz="2800" smtClean="0">
                <a:solidFill>
                  <a:schemeClr val="tx1">
                    <a:lumMod val="75000"/>
                    <a:lumOff val="25000"/>
                  </a:schemeClr>
                </a:solidFill>
              </a:rPr>
            </a:br>
            <a:r>
              <a:rPr lang="en-IE" altLang="en-US" sz="2000" smtClean="0">
                <a:solidFill>
                  <a:schemeClr val="tx1">
                    <a:lumMod val="75000"/>
                    <a:lumOff val="25000"/>
                  </a:schemeClr>
                </a:solidFill>
              </a:rPr>
              <a:t>on Protection from GBV in Emergencies</a:t>
            </a:r>
            <a:endParaRPr lang="en-GB" altLang="en-US" sz="2000" smtClean="0">
              <a:solidFill>
                <a:schemeClr val="tx1">
                  <a:lumMod val="75000"/>
                  <a:lumOff val="25000"/>
                </a:schemeClr>
              </a:solidFill>
            </a:endParaRPr>
          </a:p>
        </p:txBody>
      </p:sp>
      <p:sp>
        <p:nvSpPr>
          <p:cNvPr id="11267" name="Rectangle 3"/>
          <p:cNvSpPr>
            <a:spLocks noGrp="1" noChangeArrowheads="1"/>
          </p:cNvSpPr>
          <p:nvPr>
            <p:ph idx="1"/>
          </p:nvPr>
        </p:nvSpPr>
        <p:spPr/>
        <p:txBody>
          <a:bodyPr>
            <a:normAutofit/>
          </a:bodyPr>
          <a:lstStyle/>
          <a:p>
            <a:pPr eaLnBrk="1" hangingPunct="1">
              <a:buFontTx/>
              <a:buNone/>
            </a:pPr>
            <a:endParaRPr lang="en-IE" altLang="en-US" sz="2600" smtClean="0"/>
          </a:p>
          <a:p>
            <a:pPr eaLnBrk="1" hangingPunct="1">
              <a:buFont typeface="Arial" charset="0"/>
              <a:buChar char="•"/>
            </a:pPr>
            <a:r>
              <a:rPr lang="en-IE" altLang="en-US" sz="2600" smtClean="0"/>
              <a:t>To fundamentally transform the way GBV is addressed in humanitarian operations </a:t>
            </a:r>
          </a:p>
          <a:p>
            <a:pPr eaLnBrk="1" hangingPunct="1">
              <a:buFont typeface="Arial" charset="0"/>
              <a:buChar char="•"/>
            </a:pPr>
            <a:r>
              <a:rPr lang="en-IE" altLang="en-US" sz="2600" smtClean="0"/>
              <a:t>Whenever possible, prevention and response be undertaken in collaboration with national systems and civil society, including women’s groups, as essential partners </a:t>
            </a:r>
          </a:p>
          <a:p>
            <a:pPr eaLnBrk="1" hangingPunct="1">
              <a:buFont typeface="Arial" charset="0"/>
              <a:buChar char="•"/>
            </a:pPr>
            <a:r>
              <a:rPr lang="en-IE" altLang="en-US" sz="2600" smtClean="0"/>
              <a:t>Ireland reports annually – use as valuable reference point to reinforce commitments under GB/Localisation </a:t>
            </a:r>
            <a:endParaRPr lang="en-GB" altLang="en-US" sz="2600" smtClean="0"/>
          </a:p>
        </p:txBody>
      </p:sp>
    </p:spTree>
    <p:extLst>
      <p:ext uri="{BB962C8B-B14F-4D97-AF65-F5344CB8AC3E}">
        <p14:creationId xmlns:p14="http://schemas.microsoft.com/office/powerpoint/2010/main" val="570581837"/>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28600"/>
            <a:ext cx="8229600" cy="914400"/>
          </a:xfrm>
        </p:spPr>
        <p:txBody>
          <a:bodyPr>
            <a:normAutofit fontScale="90000"/>
          </a:bodyPr>
          <a:lstStyle/>
          <a:p>
            <a:pPr eaLnBrk="1" fontAlgn="auto" hangingPunct="1">
              <a:spcAft>
                <a:spcPts val="0"/>
              </a:spcAft>
              <a:defRPr/>
            </a:pPr>
            <a:r>
              <a:rPr lang="en-IE" altLang="en-US" sz="4000" smtClean="0">
                <a:solidFill>
                  <a:schemeClr val="tx1">
                    <a:lumMod val="75000"/>
                    <a:lumOff val="25000"/>
                  </a:schemeClr>
                </a:solidFill>
              </a:rPr>
              <a:t>UNSCR1325</a:t>
            </a:r>
            <a:r>
              <a:rPr lang="en-IE" altLang="en-US" sz="3600" smtClean="0">
                <a:solidFill>
                  <a:schemeClr val="tx1">
                    <a:lumMod val="75000"/>
                    <a:lumOff val="25000"/>
                  </a:schemeClr>
                </a:solidFill>
              </a:rPr>
              <a:t/>
            </a:r>
            <a:br>
              <a:rPr lang="en-IE" altLang="en-US" sz="3600" smtClean="0">
                <a:solidFill>
                  <a:schemeClr val="tx1">
                    <a:lumMod val="75000"/>
                    <a:lumOff val="25000"/>
                  </a:schemeClr>
                </a:solidFill>
              </a:rPr>
            </a:br>
            <a:endParaRPr lang="en-GB" altLang="en-US" sz="3600" smtClean="0">
              <a:solidFill>
                <a:schemeClr val="tx1">
                  <a:lumMod val="75000"/>
                  <a:lumOff val="25000"/>
                </a:schemeClr>
              </a:solidFill>
            </a:endParaRPr>
          </a:p>
        </p:txBody>
      </p:sp>
      <p:sp>
        <p:nvSpPr>
          <p:cNvPr id="12291" name="Rectangle 3"/>
          <p:cNvSpPr>
            <a:spLocks noGrp="1" noChangeArrowheads="1"/>
          </p:cNvSpPr>
          <p:nvPr>
            <p:ph idx="1"/>
          </p:nvPr>
        </p:nvSpPr>
        <p:spPr>
          <a:xfrm>
            <a:off x="381000" y="1447800"/>
            <a:ext cx="8229600" cy="4525963"/>
          </a:xfrm>
        </p:spPr>
        <p:txBody>
          <a:bodyPr rtlCol="0">
            <a:normAutofit fontScale="85000" lnSpcReduction="20000"/>
          </a:bodyPr>
          <a:lstStyle/>
          <a:p>
            <a:pPr marL="91440" indent="-91440" eaLnBrk="1" fontAlgn="auto" hangingPunct="1">
              <a:lnSpc>
                <a:spcPct val="80000"/>
              </a:lnSpc>
              <a:buFontTx/>
              <a:buNone/>
              <a:defRPr/>
            </a:pPr>
            <a:endParaRPr lang="en-IE" altLang="en-US" sz="1600" dirty="0" smtClean="0">
              <a:solidFill>
                <a:schemeClr val="tx1">
                  <a:lumMod val="75000"/>
                  <a:lumOff val="25000"/>
                </a:schemeClr>
              </a:solidFill>
            </a:endParaRPr>
          </a:p>
          <a:p>
            <a:pPr marL="91440" indent="-91440" eaLnBrk="1" fontAlgn="auto" hangingPunct="1">
              <a:lnSpc>
                <a:spcPct val="80000"/>
              </a:lnSpc>
              <a:buFontTx/>
              <a:buNone/>
              <a:defRPr/>
            </a:pPr>
            <a:endParaRPr lang="en-IE" altLang="en-US" sz="1800" dirty="0" smtClean="0">
              <a:solidFill>
                <a:schemeClr val="tx1">
                  <a:lumMod val="75000"/>
                  <a:lumOff val="25000"/>
                </a:schemeClr>
              </a:solidFill>
            </a:endParaRPr>
          </a:p>
          <a:p>
            <a:pPr marL="91440" indent="-91440" eaLnBrk="1" fontAlgn="auto" hangingPunct="1">
              <a:lnSpc>
                <a:spcPct val="80000"/>
              </a:lnSpc>
              <a:buFont typeface="Arial" panose="020B0604020202020204" pitchFamily="34" charset="0"/>
              <a:buChar char="•"/>
              <a:defRPr/>
            </a:pPr>
            <a:r>
              <a:rPr lang="en-IE" altLang="en-US" sz="1800" dirty="0" smtClean="0">
                <a:solidFill>
                  <a:schemeClr val="tx1">
                    <a:lumMod val="75000"/>
                    <a:lumOff val="25000"/>
                  </a:schemeClr>
                </a:solidFill>
              </a:rPr>
              <a:t> </a:t>
            </a:r>
            <a:r>
              <a:rPr lang="en-IE" altLang="en-US" sz="1900" dirty="0" smtClean="0">
                <a:solidFill>
                  <a:schemeClr val="tx1">
                    <a:lumMod val="75000"/>
                    <a:lumOff val="25000"/>
                  </a:schemeClr>
                </a:solidFill>
              </a:rPr>
              <a:t>Specifically </a:t>
            </a:r>
            <a:r>
              <a:rPr lang="en-IE" altLang="en-US" sz="1900" i="1" dirty="0" smtClean="0">
                <a:solidFill>
                  <a:schemeClr val="tx1">
                    <a:lumMod val="75000"/>
                    <a:lumOff val="25000"/>
                  </a:schemeClr>
                </a:solidFill>
              </a:rPr>
              <a:t>Relief and Recovery</a:t>
            </a:r>
            <a:r>
              <a:rPr lang="en-IE" altLang="en-US" sz="1900" dirty="0" smtClean="0">
                <a:solidFill>
                  <a:schemeClr val="tx1">
                    <a:lumMod val="75000"/>
                    <a:lumOff val="25000"/>
                  </a:schemeClr>
                </a:solidFill>
              </a:rPr>
              <a:t> Pillar</a:t>
            </a:r>
          </a:p>
          <a:p>
            <a:pPr marL="91440" indent="-91440" eaLnBrk="1" fontAlgn="auto" hangingPunct="1">
              <a:lnSpc>
                <a:spcPct val="80000"/>
              </a:lnSpc>
              <a:buFontTx/>
              <a:buNone/>
              <a:defRPr/>
            </a:pPr>
            <a:endParaRPr lang="en-IE" altLang="en-US" sz="1900" dirty="0" smtClean="0">
              <a:solidFill>
                <a:schemeClr val="tx1">
                  <a:lumMod val="75000"/>
                  <a:lumOff val="25000"/>
                </a:schemeClr>
              </a:solidFill>
            </a:endParaRPr>
          </a:p>
          <a:p>
            <a:pPr marL="91440" indent="-91440" eaLnBrk="1" fontAlgn="auto" hangingPunct="1">
              <a:lnSpc>
                <a:spcPct val="80000"/>
              </a:lnSpc>
              <a:buFont typeface="Arial" panose="020B0604020202020204" pitchFamily="34" charset="0"/>
              <a:buChar char="•"/>
              <a:defRPr/>
            </a:pPr>
            <a:r>
              <a:rPr lang="en-IE" altLang="en-US" sz="1900" dirty="0" smtClean="0">
                <a:solidFill>
                  <a:schemeClr val="tx1">
                    <a:lumMod val="75000"/>
                    <a:lumOff val="25000"/>
                  </a:schemeClr>
                </a:solidFill>
              </a:rPr>
              <a:t>Role of local women’s groups role in humanitarian efforts; links women’s organisations/ networks with crisis affected communities ; understanding of local gender dynamics </a:t>
            </a:r>
          </a:p>
          <a:p>
            <a:pPr marL="91440" indent="-91440" eaLnBrk="1" fontAlgn="auto" hangingPunct="1">
              <a:lnSpc>
                <a:spcPct val="80000"/>
              </a:lnSpc>
              <a:buFont typeface="Arial" panose="020B0604020202020204" pitchFamily="34" charset="0"/>
              <a:buChar char="•"/>
              <a:defRPr/>
            </a:pPr>
            <a:r>
              <a:rPr lang="en-IE" altLang="en-US" sz="1900" dirty="0" smtClean="0">
                <a:solidFill>
                  <a:schemeClr val="tx1">
                    <a:lumMod val="75000"/>
                    <a:lumOff val="25000"/>
                  </a:schemeClr>
                </a:solidFill>
              </a:rPr>
              <a:t>Ireland’s NAP 2 : 2014-18 </a:t>
            </a:r>
            <a:endParaRPr lang="en-GB" altLang="en-US" sz="1900" dirty="0" smtClean="0">
              <a:solidFill>
                <a:schemeClr val="tx1">
                  <a:lumMod val="75000"/>
                  <a:lumOff val="25000"/>
                </a:schemeClr>
              </a:solidFill>
            </a:endParaRPr>
          </a:p>
          <a:p>
            <a:pPr marL="91440" indent="-91440" eaLnBrk="1" fontAlgn="auto" hangingPunct="1">
              <a:lnSpc>
                <a:spcPct val="80000"/>
              </a:lnSpc>
              <a:defRPr/>
            </a:pPr>
            <a:r>
              <a:rPr lang="en-GB" altLang="en-US" sz="1900" dirty="0" smtClean="0">
                <a:solidFill>
                  <a:schemeClr val="tx1">
                    <a:lumMod val="75000"/>
                    <a:lumOff val="25000"/>
                  </a:schemeClr>
                </a:solidFill>
              </a:rPr>
              <a:t>Aims to :</a:t>
            </a:r>
          </a:p>
          <a:p>
            <a:pPr marL="91440" indent="-91440" eaLnBrk="1" fontAlgn="auto" hangingPunct="1">
              <a:lnSpc>
                <a:spcPct val="80000"/>
              </a:lnSpc>
              <a:buFontTx/>
              <a:buNone/>
              <a:defRPr/>
            </a:pPr>
            <a:r>
              <a:rPr lang="en-GB" altLang="en-US" sz="1900" dirty="0" smtClean="0">
                <a:solidFill>
                  <a:schemeClr val="tx1">
                    <a:lumMod val="75000"/>
                    <a:lumOff val="25000"/>
                  </a:schemeClr>
                </a:solidFill>
              </a:rPr>
              <a:t>	- protect women and girls in humanitarian crises, through increase in targeted funding provided for protection of women and girls in emergencies</a:t>
            </a:r>
          </a:p>
          <a:p>
            <a:pPr marL="91440" indent="-91440" eaLnBrk="1" fontAlgn="auto" hangingPunct="1">
              <a:lnSpc>
                <a:spcPct val="80000"/>
              </a:lnSpc>
              <a:buFontTx/>
              <a:buNone/>
              <a:defRPr/>
            </a:pPr>
            <a:r>
              <a:rPr lang="en-GB" altLang="en-US" sz="1900" dirty="0" smtClean="0">
                <a:solidFill>
                  <a:schemeClr val="tx1">
                    <a:lumMod val="75000"/>
                    <a:lumOff val="25000"/>
                  </a:schemeClr>
                </a:solidFill>
              </a:rPr>
              <a:t>	</a:t>
            </a:r>
            <a:r>
              <a:rPr lang="en-IE" altLang="en-US" sz="1900" dirty="0" smtClean="0">
                <a:solidFill>
                  <a:schemeClr val="tx1">
                    <a:lumMod val="75000"/>
                    <a:lumOff val="25000"/>
                  </a:schemeClr>
                </a:solidFill>
              </a:rPr>
              <a:t>- Implement the </a:t>
            </a:r>
            <a:r>
              <a:rPr lang="en-IE" altLang="en-US" sz="1900" i="1" dirty="0" smtClean="0">
                <a:solidFill>
                  <a:schemeClr val="tx1">
                    <a:lumMod val="75000"/>
                    <a:lumOff val="25000"/>
                  </a:schemeClr>
                </a:solidFill>
              </a:rPr>
              <a:t>One World, One Future</a:t>
            </a:r>
            <a:r>
              <a:rPr lang="en-IE" altLang="en-US" sz="1900" dirty="0" smtClean="0">
                <a:solidFill>
                  <a:schemeClr val="tx1">
                    <a:lumMod val="75000"/>
                    <a:lumOff val="25000"/>
                  </a:schemeClr>
                </a:solidFill>
              </a:rPr>
              <a:t> commitments - empowerment of women in  fragile and humanitarian contexts, through </a:t>
            </a:r>
            <a:r>
              <a:rPr lang="en-GB" altLang="en-US" sz="1900" dirty="0" smtClean="0">
                <a:solidFill>
                  <a:schemeClr val="tx1">
                    <a:lumMod val="75000"/>
                    <a:lumOff val="25000"/>
                  </a:schemeClr>
                </a:solidFill>
              </a:rPr>
              <a:t>support to build capacity of local CSOs </a:t>
            </a:r>
            <a:r>
              <a:rPr lang="en-GB" altLang="en-US" sz="1900" dirty="0" err="1" smtClean="0">
                <a:solidFill>
                  <a:schemeClr val="tx1">
                    <a:lumMod val="75000"/>
                    <a:lumOff val="25000"/>
                  </a:schemeClr>
                </a:solidFill>
              </a:rPr>
              <a:t>incl</a:t>
            </a:r>
            <a:r>
              <a:rPr lang="en-GB" altLang="en-US" sz="1900" dirty="0" smtClean="0">
                <a:solidFill>
                  <a:schemeClr val="tx1">
                    <a:lumMod val="75000"/>
                    <a:lumOff val="25000"/>
                  </a:schemeClr>
                </a:solidFill>
              </a:rPr>
              <a:t> women’s organisations, to promote women’s participation</a:t>
            </a:r>
          </a:p>
          <a:p>
            <a:pPr marL="91440" indent="-91440" eaLnBrk="1" fontAlgn="auto" hangingPunct="1">
              <a:lnSpc>
                <a:spcPct val="80000"/>
              </a:lnSpc>
              <a:buFontTx/>
              <a:buNone/>
              <a:defRPr/>
            </a:pPr>
            <a:endParaRPr lang="en-GB" altLang="en-US" sz="1900" dirty="0" smtClean="0">
              <a:solidFill>
                <a:schemeClr val="tx1">
                  <a:lumMod val="75000"/>
                  <a:lumOff val="25000"/>
                </a:schemeClr>
              </a:solidFill>
            </a:endParaRPr>
          </a:p>
          <a:p>
            <a:pPr marL="91440" indent="-91440" eaLnBrk="1" fontAlgn="auto" hangingPunct="1">
              <a:lnSpc>
                <a:spcPct val="80000"/>
              </a:lnSpc>
              <a:buFont typeface="Arial" panose="020B0604020202020204" pitchFamily="34" charset="0"/>
              <a:buChar char="•"/>
              <a:defRPr/>
            </a:pPr>
            <a:r>
              <a:rPr lang="en-IE" altLang="en-US" sz="1900" dirty="0" smtClean="0">
                <a:solidFill>
                  <a:schemeClr val="tx1">
                    <a:lumMod val="75000"/>
                    <a:lumOff val="25000"/>
                  </a:schemeClr>
                </a:solidFill>
              </a:rPr>
              <a:t>Regular reporting to MG– opportunity to reinforce </a:t>
            </a:r>
            <a:r>
              <a:rPr lang="en-IE" altLang="en-US" sz="1900" dirty="0">
                <a:solidFill>
                  <a:schemeClr val="tx1">
                    <a:lumMod val="75000"/>
                    <a:lumOff val="25000"/>
                  </a:schemeClr>
                </a:solidFill>
              </a:rPr>
              <a:t>L</a:t>
            </a:r>
            <a:r>
              <a:rPr lang="en-IE" altLang="en-US" sz="1900" dirty="0" smtClean="0">
                <a:solidFill>
                  <a:schemeClr val="tx1">
                    <a:lumMod val="75000"/>
                    <a:lumOff val="25000"/>
                  </a:schemeClr>
                </a:solidFill>
              </a:rPr>
              <a:t>ocalisation commitments</a:t>
            </a:r>
            <a:endParaRPr lang="en-GB" altLang="en-US" sz="1900" dirty="0" smtClean="0">
              <a:solidFill>
                <a:schemeClr val="tx1">
                  <a:lumMod val="75000"/>
                  <a:lumOff val="25000"/>
                </a:schemeClr>
              </a:solidFill>
            </a:endParaRPr>
          </a:p>
          <a:p>
            <a:pPr marL="91440" indent="-91440" eaLnBrk="1" fontAlgn="auto" hangingPunct="1">
              <a:lnSpc>
                <a:spcPct val="80000"/>
              </a:lnSpc>
              <a:buFontTx/>
              <a:buNone/>
              <a:defRPr/>
            </a:pPr>
            <a:r>
              <a:rPr lang="en-GB" altLang="en-US" sz="1600" dirty="0" smtClean="0">
                <a:solidFill>
                  <a:schemeClr val="tx1">
                    <a:lumMod val="75000"/>
                    <a:lumOff val="25000"/>
                  </a:schemeClr>
                </a:solidFill>
              </a:rPr>
              <a:t> </a:t>
            </a:r>
          </a:p>
        </p:txBody>
      </p:sp>
    </p:spTree>
    <p:extLst>
      <p:ext uri="{BB962C8B-B14F-4D97-AF65-F5344CB8AC3E}">
        <p14:creationId xmlns:p14="http://schemas.microsoft.com/office/powerpoint/2010/main" val="509042932"/>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fontAlgn="auto" hangingPunct="1">
              <a:spcAft>
                <a:spcPts val="0"/>
              </a:spcAft>
              <a:defRPr/>
            </a:pPr>
            <a:r>
              <a:rPr lang="en-IE" altLang="en-US" sz="4000" smtClean="0">
                <a:solidFill>
                  <a:schemeClr val="tx1">
                    <a:lumMod val="75000"/>
                    <a:lumOff val="25000"/>
                  </a:schemeClr>
                </a:solidFill>
              </a:rPr>
              <a:t>International</a:t>
            </a:r>
            <a:r>
              <a:rPr lang="en-IE" altLang="en-US" smtClean="0">
                <a:solidFill>
                  <a:schemeClr val="tx1">
                    <a:lumMod val="75000"/>
                    <a:lumOff val="25000"/>
                  </a:schemeClr>
                </a:solidFill>
              </a:rPr>
              <a:t> Rescue Committee</a:t>
            </a:r>
            <a:endParaRPr lang="en-GB" altLang="en-US" smtClean="0">
              <a:solidFill>
                <a:schemeClr val="tx1">
                  <a:lumMod val="75000"/>
                  <a:lumOff val="25000"/>
                </a:schemeClr>
              </a:solidFill>
            </a:endParaRPr>
          </a:p>
        </p:txBody>
      </p:sp>
      <p:sp>
        <p:nvSpPr>
          <p:cNvPr id="13315" name="Rectangle 3"/>
          <p:cNvSpPr>
            <a:spLocks noGrp="1" noChangeArrowheads="1"/>
          </p:cNvSpPr>
          <p:nvPr>
            <p:ph idx="1"/>
          </p:nvPr>
        </p:nvSpPr>
        <p:spPr/>
        <p:txBody>
          <a:bodyPr>
            <a:normAutofit/>
          </a:bodyPr>
          <a:lstStyle/>
          <a:p>
            <a:pPr eaLnBrk="1" hangingPunct="1">
              <a:lnSpc>
                <a:spcPct val="80000"/>
              </a:lnSpc>
              <a:buFontTx/>
              <a:buNone/>
            </a:pPr>
            <a:endParaRPr lang="en-IE" altLang="en-US" smtClean="0"/>
          </a:p>
          <a:p>
            <a:pPr eaLnBrk="1" hangingPunct="1">
              <a:lnSpc>
                <a:spcPct val="80000"/>
              </a:lnSpc>
              <a:buFont typeface="Arial" charset="0"/>
              <a:buChar char="•"/>
            </a:pPr>
            <a:r>
              <a:rPr lang="en-IE" altLang="en-US" sz="2800" smtClean="0"/>
              <a:t>Policy </a:t>
            </a:r>
          </a:p>
          <a:p>
            <a:pPr eaLnBrk="1" hangingPunct="1">
              <a:lnSpc>
                <a:spcPct val="80000"/>
              </a:lnSpc>
            </a:pPr>
            <a:r>
              <a:rPr lang="en-IE" altLang="en-US" sz="2800" smtClean="0"/>
              <a:t>Donor policies and practice allow for effective, coordinated and accountable humanitarian responses that address GBV in emergencies</a:t>
            </a:r>
          </a:p>
          <a:p>
            <a:pPr eaLnBrk="1" hangingPunct="1">
              <a:lnSpc>
                <a:spcPct val="80000"/>
              </a:lnSpc>
              <a:buFont typeface="Calibri" panose="020F0502020204030204" pitchFamily="34" charset="0"/>
              <a:buNone/>
            </a:pPr>
            <a:endParaRPr lang="en-IE" altLang="en-US" sz="2800" smtClean="0"/>
          </a:p>
          <a:p>
            <a:pPr eaLnBrk="1" hangingPunct="1">
              <a:lnSpc>
                <a:spcPct val="80000"/>
              </a:lnSpc>
              <a:buFont typeface="Arial" charset="0"/>
              <a:buChar char="•"/>
            </a:pPr>
            <a:r>
              <a:rPr lang="en-IE" altLang="en-US" smtClean="0"/>
              <a:t>Programme </a:t>
            </a:r>
          </a:p>
          <a:p>
            <a:pPr eaLnBrk="1" hangingPunct="1">
              <a:lnSpc>
                <a:spcPct val="80000"/>
              </a:lnSpc>
              <a:buFont typeface="Calibri" panose="020F0502020204030204" pitchFamily="34" charset="0"/>
              <a:buNone/>
            </a:pPr>
            <a:r>
              <a:rPr lang="en-IE" altLang="en-US" smtClean="0"/>
              <a:t>– Horn of Africa </a:t>
            </a:r>
          </a:p>
          <a:p>
            <a:pPr eaLnBrk="1" hangingPunct="1">
              <a:lnSpc>
                <a:spcPct val="80000"/>
              </a:lnSpc>
              <a:buFont typeface="Calibri" panose="020F0502020204030204" pitchFamily="34" charset="0"/>
              <a:buNone/>
            </a:pPr>
            <a:r>
              <a:rPr lang="en-IE" altLang="en-US" smtClean="0"/>
              <a:t>- building capacity of women responders</a:t>
            </a:r>
          </a:p>
          <a:p>
            <a:pPr eaLnBrk="1" hangingPunct="1">
              <a:lnSpc>
                <a:spcPct val="80000"/>
              </a:lnSpc>
              <a:buFontTx/>
              <a:buNone/>
            </a:pPr>
            <a:endParaRPr lang="en-GB" altLang="en-US" sz="2800" smtClean="0"/>
          </a:p>
        </p:txBody>
      </p:sp>
    </p:spTree>
    <p:extLst>
      <p:ext uri="{BB962C8B-B14F-4D97-AF65-F5344CB8AC3E}">
        <p14:creationId xmlns:p14="http://schemas.microsoft.com/office/powerpoint/2010/main" val="3901717544"/>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944562"/>
          </a:xfrm>
        </p:spPr>
        <p:txBody>
          <a:bodyPr>
            <a:normAutofit fontScale="90000"/>
          </a:bodyPr>
          <a:lstStyle/>
          <a:p>
            <a:pPr eaLnBrk="1" fontAlgn="auto" hangingPunct="1">
              <a:spcAft>
                <a:spcPts val="0"/>
              </a:spcAft>
              <a:defRPr/>
            </a:pPr>
            <a:r>
              <a:rPr lang="en-IE" altLang="en-US" sz="4000" dirty="0" smtClean="0">
                <a:solidFill>
                  <a:schemeClr val="tx1">
                    <a:lumMod val="75000"/>
                    <a:lumOff val="25000"/>
                  </a:schemeClr>
                </a:solidFill>
              </a:rPr>
              <a:t>Country-based Pooled Funds</a:t>
            </a:r>
            <a:br>
              <a:rPr lang="en-IE" altLang="en-US" sz="4000" dirty="0" smtClean="0">
                <a:solidFill>
                  <a:schemeClr val="tx1">
                    <a:lumMod val="75000"/>
                    <a:lumOff val="25000"/>
                  </a:schemeClr>
                </a:solidFill>
              </a:rPr>
            </a:br>
            <a:endParaRPr lang="en-GB" altLang="en-US" sz="4000" dirty="0" smtClean="0">
              <a:solidFill>
                <a:schemeClr val="tx1">
                  <a:lumMod val="75000"/>
                  <a:lumOff val="25000"/>
                </a:schemeClr>
              </a:solidFill>
            </a:endParaRPr>
          </a:p>
        </p:txBody>
      </p:sp>
      <p:sp>
        <p:nvSpPr>
          <p:cNvPr id="14339" name="Rectangle 3"/>
          <p:cNvSpPr>
            <a:spLocks noGrp="1" noChangeArrowheads="1"/>
          </p:cNvSpPr>
          <p:nvPr>
            <p:ph idx="1"/>
          </p:nvPr>
        </p:nvSpPr>
        <p:spPr>
          <a:xfrm>
            <a:off x="457200" y="1981200"/>
            <a:ext cx="8229600" cy="4144963"/>
          </a:xfrm>
        </p:spPr>
        <p:txBody>
          <a:bodyPr rtlCol="0">
            <a:normAutofit fontScale="25000" lnSpcReduction="20000"/>
          </a:bodyPr>
          <a:lstStyle/>
          <a:p>
            <a:pPr marL="91440" indent="-91440" eaLnBrk="1" fontAlgn="auto" hangingPunct="1">
              <a:lnSpc>
                <a:spcPct val="120000"/>
              </a:lnSpc>
              <a:buFont typeface="Arial" panose="020B0604020202020204" pitchFamily="34" charset="0"/>
              <a:buChar char="•"/>
              <a:defRPr/>
            </a:pPr>
            <a:r>
              <a:rPr lang="en-IE" altLang="en-US" sz="5600" dirty="0" smtClean="0">
                <a:solidFill>
                  <a:schemeClr val="tx1">
                    <a:lumMod val="75000"/>
                    <a:lumOff val="25000"/>
                  </a:schemeClr>
                </a:solidFill>
              </a:rPr>
              <a:t>C</a:t>
            </a:r>
            <a:r>
              <a:rPr lang="en-IE" sz="5600" dirty="0" smtClean="0">
                <a:solidFill>
                  <a:schemeClr val="tx1">
                    <a:lumMod val="75000"/>
                    <a:lumOff val="25000"/>
                  </a:schemeClr>
                </a:solidFill>
              </a:rPr>
              <a:t>ontribute  </a:t>
            </a:r>
            <a:r>
              <a:rPr lang="en-IE" sz="5600" dirty="0">
                <a:solidFill>
                  <a:schemeClr val="tx1">
                    <a:lumMod val="75000"/>
                    <a:lumOff val="25000"/>
                  </a:schemeClr>
                </a:solidFill>
              </a:rPr>
              <a:t>t</a:t>
            </a:r>
            <a:r>
              <a:rPr lang="en-IE" sz="5600" dirty="0" smtClean="0">
                <a:solidFill>
                  <a:schemeClr val="tx1">
                    <a:lumMod val="75000"/>
                    <a:lumOff val="25000"/>
                  </a:schemeClr>
                </a:solidFill>
              </a:rPr>
              <a:t>o single, </a:t>
            </a:r>
            <a:r>
              <a:rPr lang="en-IE" sz="5600" dirty="0" err="1" smtClean="0">
                <a:solidFill>
                  <a:schemeClr val="tx1">
                    <a:lumMod val="75000"/>
                    <a:lumOff val="25000"/>
                  </a:schemeClr>
                </a:solidFill>
              </a:rPr>
              <a:t>unearmarked</a:t>
            </a:r>
            <a:r>
              <a:rPr lang="en-IE" sz="5600" dirty="0" smtClean="0">
                <a:solidFill>
                  <a:schemeClr val="tx1">
                    <a:lumMod val="75000"/>
                    <a:lumOff val="25000"/>
                  </a:schemeClr>
                </a:solidFill>
              </a:rPr>
              <a:t> funds to support local humanitarian efforts. </a:t>
            </a:r>
          </a:p>
          <a:p>
            <a:pPr marL="91440" indent="-91440" eaLnBrk="1" fontAlgn="auto" hangingPunct="1">
              <a:lnSpc>
                <a:spcPct val="120000"/>
              </a:lnSpc>
              <a:buFont typeface="Arial" panose="020B0604020202020204" pitchFamily="34" charset="0"/>
              <a:buChar char="•"/>
              <a:defRPr/>
            </a:pPr>
            <a:r>
              <a:rPr lang="en-IE" sz="5600" dirty="0" smtClean="0">
                <a:solidFill>
                  <a:schemeClr val="tx1">
                    <a:lumMod val="75000"/>
                    <a:lumOff val="25000"/>
                  </a:schemeClr>
                </a:solidFill>
              </a:rPr>
              <a:t>CBPFs support highest-priority projects of the best-placed responders</a:t>
            </a:r>
          </a:p>
          <a:p>
            <a:pPr marL="91440" indent="-91440" eaLnBrk="1" fontAlgn="auto" hangingPunct="1">
              <a:lnSpc>
                <a:spcPct val="120000"/>
              </a:lnSpc>
              <a:buFont typeface="Arial" panose="020B0604020202020204" pitchFamily="34" charset="0"/>
              <a:buChar char="•"/>
              <a:defRPr/>
            </a:pPr>
            <a:r>
              <a:rPr lang="en-IE" sz="5600" dirty="0" smtClean="0">
                <a:solidFill>
                  <a:schemeClr val="tx1">
                    <a:lumMod val="75000"/>
                    <a:lumOff val="25000"/>
                  </a:schemeClr>
                </a:solidFill>
              </a:rPr>
              <a:t>Funding available and prioritized locally by those closest to people in need</a:t>
            </a:r>
          </a:p>
          <a:p>
            <a:pPr marL="91440" indent="-91440" eaLnBrk="1" fontAlgn="auto" hangingPunct="1">
              <a:lnSpc>
                <a:spcPct val="120000"/>
              </a:lnSpc>
              <a:buFont typeface="Arial" panose="020B0604020202020204" pitchFamily="34" charset="0"/>
              <a:buChar char="•"/>
              <a:defRPr/>
            </a:pPr>
            <a:r>
              <a:rPr lang="en-IE" altLang="en-US" sz="5600" dirty="0" smtClean="0">
                <a:solidFill>
                  <a:schemeClr val="tx1">
                    <a:lumMod val="75000"/>
                    <a:lumOff val="25000"/>
                  </a:schemeClr>
                </a:solidFill>
              </a:rPr>
              <a:t>Fulfils localisation commitments</a:t>
            </a:r>
          </a:p>
          <a:p>
            <a:pPr marL="91440" indent="-91440" eaLnBrk="1" fontAlgn="auto" hangingPunct="1">
              <a:lnSpc>
                <a:spcPct val="120000"/>
              </a:lnSpc>
              <a:buFont typeface="Arial" panose="020B0604020202020204" pitchFamily="34" charset="0"/>
              <a:buChar char="•"/>
              <a:defRPr/>
            </a:pPr>
            <a:r>
              <a:rPr lang="en-IE" altLang="en-US" sz="5600" dirty="0" smtClean="0">
                <a:solidFill>
                  <a:schemeClr val="tx1">
                    <a:lumMod val="75000"/>
                    <a:lumOff val="25000"/>
                  </a:schemeClr>
                </a:solidFill>
              </a:rPr>
              <a:t>Increasing  our contributions </a:t>
            </a:r>
          </a:p>
          <a:p>
            <a:pPr marL="91440" indent="-91440" eaLnBrk="1" fontAlgn="auto" hangingPunct="1">
              <a:lnSpc>
                <a:spcPct val="120000"/>
              </a:lnSpc>
              <a:buFont typeface="Arial" panose="020B0604020202020204" pitchFamily="34" charset="0"/>
              <a:buChar char="•"/>
              <a:defRPr/>
            </a:pPr>
            <a:r>
              <a:rPr lang="en-IE" altLang="en-US" sz="5600" dirty="0" smtClean="0">
                <a:solidFill>
                  <a:schemeClr val="tx1">
                    <a:lumMod val="75000"/>
                    <a:lumOff val="25000"/>
                  </a:schemeClr>
                </a:solidFill>
              </a:rPr>
              <a:t>Currently  supporting CBPF Pooled Funds in 13 countries </a:t>
            </a:r>
          </a:p>
          <a:p>
            <a:pPr marL="91440" indent="-91440" eaLnBrk="1" fontAlgn="auto" hangingPunct="1">
              <a:lnSpc>
                <a:spcPct val="120000"/>
              </a:lnSpc>
              <a:buFont typeface="Arial" panose="020B0604020202020204" pitchFamily="34" charset="0"/>
              <a:buChar char="•"/>
              <a:defRPr/>
            </a:pPr>
            <a:r>
              <a:rPr lang="en-IE" altLang="en-US" sz="5600" dirty="0" smtClean="0">
                <a:solidFill>
                  <a:schemeClr val="tx1">
                    <a:lumMod val="75000"/>
                    <a:lumOff val="25000"/>
                  </a:schemeClr>
                </a:solidFill>
              </a:rPr>
              <a:t>Chair of the Pooled Funds Working Group /member of Troika</a:t>
            </a:r>
          </a:p>
          <a:p>
            <a:pPr marL="91440" indent="-91440" eaLnBrk="1" fontAlgn="auto" hangingPunct="1">
              <a:lnSpc>
                <a:spcPct val="120000"/>
              </a:lnSpc>
              <a:buFont typeface="Arial" panose="020B0604020202020204" pitchFamily="34" charset="0"/>
              <a:buChar char="•"/>
              <a:defRPr/>
            </a:pPr>
            <a:r>
              <a:rPr lang="en-IE" altLang="en-US" sz="5600" dirty="0" smtClean="0">
                <a:solidFill>
                  <a:schemeClr val="tx1">
                    <a:lumMod val="75000"/>
                    <a:lumOff val="25000"/>
                  </a:schemeClr>
                </a:solidFill>
              </a:rPr>
              <a:t>Engagement : </a:t>
            </a:r>
          </a:p>
          <a:p>
            <a:pPr marL="91440" indent="-91440" eaLnBrk="1" fontAlgn="auto" hangingPunct="1">
              <a:lnSpc>
                <a:spcPct val="120000"/>
              </a:lnSpc>
              <a:buFontTx/>
              <a:buNone/>
              <a:defRPr/>
            </a:pPr>
            <a:r>
              <a:rPr lang="en-IE" altLang="en-US" sz="5600" dirty="0" smtClean="0">
                <a:solidFill>
                  <a:schemeClr val="tx1">
                    <a:lumMod val="75000"/>
                    <a:lumOff val="25000"/>
                  </a:schemeClr>
                </a:solidFill>
              </a:rPr>
              <a:t>	- track  and verify percentage allocated to local actors   </a:t>
            </a:r>
          </a:p>
          <a:p>
            <a:pPr marL="91440" indent="-91440" eaLnBrk="1" fontAlgn="auto" hangingPunct="1">
              <a:lnSpc>
                <a:spcPct val="120000"/>
              </a:lnSpc>
              <a:buFontTx/>
              <a:buNone/>
              <a:defRPr/>
            </a:pPr>
            <a:r>
              <a:rPr lang="en-IE" altLang="en-US" sz="6400" dirty="0" smtClean="0">
                <a:solidFill>
                  <a:schemeClr val="tx1">
                    <a:lumMod val="75000"/>
                    <a:lumOff val="25000"/>
                  </a:schemeClr>
                </a:solidFill>
              </a:rPr>
              <a:t>	- track use of gender marker </a:t>
            </a:r>
          </a:p>
          <a:p>
            <a:pPr marL="91440" indent="-91440" eaLnBrk="1" fontAlgn="auto" hangingPunct="1">
              <a:lnSpc>
                <a:spcPct val="80000"/>
              </a:lnSpc>
              <a:defRPr/>
            </a:pPr>
            <a:endParaRPr lang="en-IE" altLang="en-US" sz="2400" dirty="0" smtClean="0">
              <a:solidFill>
                <a:schemeClr val="tx1">
                  <a:lumMod val="75000"/>
                  <a:lumOff val="25000"/>
                </a:schemeClr>
              </a:solidFill>
            </a:endParaRPr>
          </a:p>
          <a:p>
            <a:pPr marL="91440" indent="-91440" eaLnBrk="1" fontAlgn="auto" hangingPunct="1">
              <a:lnSpc>
                <a:spcPct val="80000"/>
              </a:lnSpc>
              <a:defRPr/>
            </a:pPr>
            <a:endParaRPr lang="en-GB" altLang="en-US" sz="2400" dirty="0" smtClean="0">
              <a:solidFill>
                <a:schemeClr val="tx1">
                  <a:lumMod val="75000"/>
                  <a:lumOff val="25000"/>
                </a:schemeClr>
              </a:solidFill>
            </a:endParaRPr>
          </a:p>
        </p:txBody>
      </p:sp>
    </p:spTree>
    <p:extLst>
      <p:ext uri="{BB962C8B-B14F-4D97-AF65-F5344CB8AC3E}">
        <p14:creationId xmlns:p14="http://schemas.microsoft.com/office/powerpoint/2010/main" val="332344623"/>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fontAlgn="auto" hangingPunct="1">
              <a:spcAft>
                <a:spcPts val="0"/>
              </a:spcAft>
              <a:defRPr/>
            </a:pPr>
            <a:r>
              <a:rPr lang="en-IE" altLang="en-US" sz="4000" smtClean="0">
                <a:solidFill>
                  <a:schemeClr val="tx1">
                    <a:lumMod val="75000"/>
                    <a:lumOff val="25000"/>
                  </a:schemeClr>
                </a:solidFill>
              </a:rPr>
              <a:t>Start Fund</a:t>
            </a:r>
            <a:br>
              <a:rPr lang="en-IE" altLang="en-US" sz="4000" smtClean="0">
                <a:solidFill>
                  <a:schemeClr val="tx1">
                    <a:lumMod val="75000"/>
                    <a:lumOff val="25000"/>
                  </a:schemeClr>
                </a:solidFill>
              </a:rPr>
            </a:br>
            <a:endParaRPr lang="en-GB" altLang="en-US" sz="4000" smtClean="0">
              <a:solidFill>
                <a:schemeClr val="tx1">
                  <a:lumMod val="75000"/>
                  <a:lumOff val="25000"/>
                </a:schemeClr>
              </a:solidFill>
            </a:endParaRPr>
          </a:p>
        </p:txBody>
      </p:sp>
      <p:sp>
        <p:nvSpPr>
          <p:cNvPr id="15363" name="Rectangle 3"/>
          <p:cNvSpPr>
            <a:spLocks noGrp="1" noChangeArrowheads="1"/>
          </p:cNvSpPr>
          <p:nvPr>
            <p:ph idx="1"/>
          </p:nvPr>
        </p:nvSpPr>
        <p:spPr/>
        <p:txBody>
          <a:bodyPr rtlCol="0">
            <a:normAutofit fontScale="92500" lnSpcReduction="10000"/>
          </a:bodyPr>
          <a:lstStyle/>
          <a:p>
            <a:pPr marL="91440" indent="-91440" eaLnBrk="1" fontAlgn="auto" hangingPunct="1">
              <a:buFont typeface="Arial" panose="020B0604020202020204" pitchFamily="34" charset="0"/>
              <a:buChar char="•"/>
              <a:defRPr/>
            </a:pPr>
            <a:r>
              <a:rPr lang="en-IE" altLang="en-US" sz="2800" dirty="0" smtClean="0">
                <a:solidFill>
                  <a:schemeClr val="tx1">
                    <a:lumMod val="75000"/>
                    <a:lumOff val="25000"/>
                  </a:schemeClr>
                </a:solidFill>
              </a:rPr>
              <a:t>Support to Start since inception in 2013</a:t>
            </a:r>
          </a:p>
          <a:p>
            <a:pPr marL="91440" indent="-91440" eaLnBrk="1" fontAlgn="auto" hangingPunct="1">
              <a:buFont typeface="Arial" panose="020B0604020202020204" pitchFamily="34" charset="0"/>
              <a:buChar char="•"/>
              <a:defRPr/>
            </a:pPr>
            <a:r>
              <a:rPr lang="en-GB" sz="2800" dirty="0" smtClean="0">
                <a:solidFill>
                  <a:schemeClr val="tx1">
                    <a:lumMod val="75000"/>
                    <a:lumOff val="25000"/>
                  </a:schemeClr>
                </a:solidFill>
              </a:rPr>
              <a:t>Humanitarian </a:t>
            </a:r>
            <a:r>
              <a:rPr lang="en-GB" sz="2800" dirty="0">
                <a:solidFill>
                  <a:schemeClr val="tx1">
                    <a:lumMod val="75000"/>
                    <a:lumOff val="25000"/>
                  </a:schemeClr>
                </a:solidFill>
              </a:rPr>
              <a:t>funding to NGOs in the initial days of an emergency </a:t>
            </a:r>
            <a:r>
              <a:rPr lang="en-GB" sz="2800" dirty="0" smtClean="0">
                <a:solidFill>
                  <a:schemeClr val="tx1">
                    <a:lumMod val="75000"/>
                    <a:lumOff val="25000"/>
                  </a:schemeClr>
                </a:solidFill>
              </a:rPr>
              <a:t>response</a:t>
            </a:r>
          </a:p>
          <a:p>
            <a:pPr marL="91440" indent="-91440" eaLnBrk="1" fontAlgn="auto" hangingPunct="1">
              <a:buFont typeface="Arial" panose="020B0604020202020204" pitchFamily="34" charset="0"/>
              <a:buChar char="•"/>
              <a:defRPr/>
            </a:pPr>
            <a:r>
              <a:rPr lang="en-GB" sz="2800" dirty="0" smtClean="0">
                <a:solidFill>
                  <a:schemeClr val="tx1">
                    <a:lumMod val="75000"/>
                    <a:lumOff val="25000"/>
                  </a:schemeClr>
                </a:solidFill>
              </a:rPr>
              <a:t>Small-scale</a:t>
            </a:r>
            <a:r>
              <a:rPr lang="en-GB" sz="2800" dirty="0">
                <a:solidFill>
                  <a:schemeClr val="tx1">
                    <a:lumMod val="75000"/>
                    <a:lumOff val="25000"/>
                  </a:schemeClr>
                </a:solidFill>
              </a:rPr>
              <a:t>, localised emergencies in forgotten and under-the-radar crises</a:t>
            </a:r>
            <a:endParaRPr lang="en-IE" altLang="en-US" sz="2800" dirty="0" smtClean="0">
              <a:solidFill>
                <a:schemeClr val="tx1">
                  <a:lumMod val="75000"/>
                  <a:lumOff val="25000"/>
                </a:schemeClr>
              </a:solidFill>
            </a:endParaRPr>
          </a:p>
          <a:p>
            <a:pPr marL="91440" indent="-91440" eaLnBrk="1" fontAlgn="auto" hangingPunct="1">
              <a:buFont typeface="Arial" panose="020B0604020202020204" pitchFamily="34" charset="0"/>
              <a:buChar char="•"/>
              <a:defRPr/>
            </a:pPr>
            <a:r>
              <a:rPr lang="en-IE" altLang="en-US" sz="2800" dirty="0" smtClean="0">
                <a:solidFill>
                  <a:schemeClr val="tx1">
                    <a:lumMod val="75000"/>
                    <a:lumOff val="25000"/>
                  </a:schemeClr>
                </a:solidFill>
              </a:rPr>
              <a:t>Meets GB /localisation commitments – allowing local humanitarian agencies to access fund  </a:t>
            </a:r>
          </a:p>
          <a:p>
            <a:pPr marL="91440" indent="-91440" eaLnBrk="1" fontAlgn="auto" hangingPunct="1">
              <a:buFont typeface="Arial" panose="020B0604020202020204" pitchFamily="34" charset="0"/>
              <a:buChar char="•"/>
              <a:defRPr/>
            </a:pPr>
            <a:r>
              <a:rPr lang="en-IE" altLang="en-US" sz="2800" dirty="0" smtClean="0">
                <a:solidFill>
                  <a:schemeClr val="tx1">
                    <a:lumMod val="75000"/>
                    <a:lumOff val="25000"/>
                  </a:schemeClr>
                </a:solidFill>
              </a:rPr>
              <a:t>Recent  research findings on the Fund and Localisation</a:t>
            </a:r>
            <a:r>
              <a:rPr lang="en-IE" altLang="en-US" sz="2800" dirty="0">
                <a:solidFill>
                  <a:schemeClr val="tx1">
                    <a:lumMod val="75000"/>
                    <a:lumOff val="25000"/>
                  </a:schemeClr>
                </a:solidFill>
              </a:rPr>
              <a:t> </a:t>
            </a:r>
            <a:r>
              <a:rPr lang="en-IE" sz="2800" dirty="0" smtClean="0">
                <a:solidFill>
                  <a:schemeClr val="tx1">
                    <a:lumMod val="75000"/>
                    <a:lumOff val="25000"/>
                  </a:schemeClr>
                </a:solidFill>
              </a:rPr>
              <a:t> </a:t>
            </a:r>
          </a:p>
          <a:p>
            <a:pPr marL="91440" indent="-91440" eaLnBrk="1" fontAlgn="auto" hangingPunct="1">
              <a:buFont typeface="Arial" panose="020B0604020202020204" pitchFamily="34" charset="0"/>
              <a:buChar char="•"/>
              <a:defRPr/>
            </a:pPr>
            <a:r>
              <a:rPr lang="en-IE" altLang="en-US" sz="2800" dirty="0" smtClean="0">
                <a:solidFill>
                  <a:schemeClr val="tx1">
                    <a:lumMod val="75000"/>
                    <a:lumOff val="25000"/>
                  </a:schemeClr>
                </a:solidFill>
              </a:rPr>
              <a:t>Tracking Gender </a:t>
            </a:r>
            <a:endParaRPr lang="en-GB" altLang="en-US" dirty="0" smtClean="0">
              <a:solidFill>
                <a:schemeClr val="tx1">
                  <a:lumMod val="75000"/>
                  <a:lumOff val="25000"/>
                </a:schemeClr>
              </a:solidFill>
            </a:endParaRPr>
          </a:p>
        </p:txBody>
      </p:sp>
    </p:spTree>
    <p:extLst>
      <p:ext uri="{BB962C8B-B14F-4D97-AF65-F5344CB8AC3E}">
        <p14:creationId xmlns:p14="http://schemas.microsoft.com/office/powerpoint/2010/main" val="201595593"/>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IE" altLang="en-US" sz="4000" smtClean="0">
                <a:solidFill>
                  <a:schemeClr val="tx1">
                    <a:lumMod val="75000"/>
                    <a:lumOff val="25000"/>
                  </a:schemeClr>
                </a:solidFill>
              </a:rPr>
              <a:t>International Red Cross and Crescent  Movement</a:t>
            </a:r>
            <a:endParaRPr lang="en-GB" altLang="en-US" sz="4000" smtClean="0">
              <a:solidFill>
                <a:schemeClr val="tx1">
                  <a:lumMod val="75000"/>
                  <a:lumOff val="25000"/>
                </a:schemeClr>
              </a:solidFill>
            </a:endParaRPr>
          </a:p>
        </p:txBody>
      </p:sp>
      <p:sp>
        <p:nvSpPr>
          <p:cNvPr id="24579" name="Rectangle 3"/>
          <p:cNvSpPr>
            <a:spLocks noGrp="1" noChangeArrowheads="1"/>
          </p:cNvSpPr>
          <p:nvPr>
            <p:ph idx="1"/>
          </p:nvPr>
        </p:nvSpPr>
        <p:spPr>
          <a:xfrm>
            <a:off x="533400" y="1676400"/>
            <a:ext cx="8229600" cy="4525963"/>
          </a:xfrm>
        </p:spPr>
        <p:txBody>
          <a:bodyPr/>
          <a:lstStyle/>
          <a:p>
            <a:pPr eaLnBrk="1" hangingPunct="1">
              <a:buFont typeface="Arial" charset="0"/>
              <a:buChar char="•"/>
            </a:pPr>
            <a:r>
              <a:rPr lang="en-IE" altLang="en-US" smtClean="0"/>
              <a:t>Key partner</a:t>
            </a:r>
          </a:p>
          <a:p>
            <a:pPr eaLnBrk="1" hangingPunct="1">
              <a:buFont typeface="Arial" charset="0"/>
              <a:buChar char="•"/>
            </a:pPr>
            <a:r>
              <a:rPr lang="en-IE" altLang="en-US" smtClean="0"/>
              <a:t>First responders on the ground</a:t>
            </a:r>
          </a:p>
          <a:p>
            <a:pPr eaLnBrk="1" hangingPunct="1">
              <a:buFont typeface="Arial" charset="0"/>
              <a:buChar char="•"/>
            </a:pPr>
            <a:r>
              <a:rPr lang="en-IE" altLang="en-US" smtClean="0"/>
              <a:t>Increased core contributions </a:t>
            </a:r>
          </a:p>
          <a:p>
            <a:pPr eaLnBrk="1" hangingPunct="1">
              <a:buFont typeface="Arial" charset="0"/>
              <a:buChar char="•"/>
            </a:pPr>
            <a:r>
              <a:rPr lang="en-IE" altLang="en-US" smtClean="0"/>
              <a:t>Multiannual agreement</a:t>
            </a:r>
          </a:p>
          <a:p>
            <a:pPr eaLnBrk="1" hangingPunct="1">
              <a:buFont typeface="Arial" charset="0"/>
              <a:buChar char="•"/>
            </a:pPr>
            <a:r>
              <a:rPr lang="en-IE" altLang="en-US" smtClean="0"/>
              <a:t>Capacity strengthening of local “societies”</a:t>
            </a:r>
          </a:p>
          <a:p>
            <a:pPr eaLnBrk="1" hangingPunct="1">
              <a:buFont typeface="Arial" charset="0"/>
              <a:buChar char="•"/>
            </a:pPr>
            <a:r>
              <a:rPr lang="en-IE" altLang="en-US" smtClean="0"/>
              <a:t>Gender  Diversity Framework</a:t>
            </a:r>
            <a:endParaRPr lang="en-IE" altLang="en-US" sz="2800" smtClean="0"/>
          </a:p>
          <a:p>
            <a:pPr eaLnBrk="1" hangingPunct="1"/>
            <a:endParaRPr lang="en-IE" altLang="en-US" smtClean="0"/>
          </a:p>
          <a:p>
            <a:pPr eaLnBrk="1" hangingPunct="1"/>
            <a:endParaRPr lang="en-IE" altLang="en-US" smtClean="0"/>
          </a:p>
        </p:txBody>
      </p:sp>
    </p:spTree>
    <p:extLst>
      <p:ext uri="{BB962C8B-B14F-4D97-AF65-F5344CB8AC3E}">
        <p14:creationId xmlns:p14="http://schemas.microsoft.com/office/powerpoint/2010/main" val="3214625609"/>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fontAlgn="auto" hangingPunct="1">
              <a:spcAft>
                <a:spcPts val="0"/>
              </a:spcAft>
              <a:defRPr/>
            </a:pPr>
            <a:r>
              <a:rPr lang="en-IE" altLang="en-US" sz="3200" smtClean="0">
                <a:solidFill>
                  <a:schemeClr val="tx1">
                    <a:lumMod val="75000"/>
                    <a:lumOff val="25000"/>
                  </a:schemeClr>
                </a:solidFill>
              </a:rPr>
              <a:t>International NGOs</a:t>
            </a:r>
            <a:endParaRPr lang="en-GB" altLang="en-US" sz="3200" smtClean="0">
              <a:solidFill>
                <a:schemeClr val="tx1">
                  <a:lumMod val="75000"/>
                  <a:lumOff val="25000"/>
                </a:schemeClr>
              </a:solidFill>
            </a:endParaRPr>
          </a:p>
        </p:txBody>
      </p:sp>
      <p:sp>
        <p:nvSpPr>
          <p:cNvPr id="17411" name="Rectangle 3"/>
          <p:cNvSpPr>
            <a:spLocks noGrp="1" noChangeArrowheads="1"/>
          </p:cNvSpPr>
          <p:nvPr>
            <p:ph idx="1"/>
          </p:nvPr>
        </p:nvSpPr>
        <p:spPr/>
        <p:txBody>
          <a:bodyPr rtlCol="0">
            <a:normAutofit fontScale="92500"/>
          </a:bodyPr>
          <a:lstStyle/>
          <a:p>
            <a:pPr marL="91440" indent="-91440" eaLnBrk="1" fontAlgn="auto" hangingPunct="1">
              <a:defRPr/>
            </a:pPr>
            <a:r>
              <a:rPr lang="en-IE" altLang="en-US" sz="2400" dirty="0" smtClean="0">
                <a:solidFill>
                  <a:schemeClr val="tx1">
                    <a:lumMod val="75000"/>
                    <a:lumOff val="25000"/>
                  </a:schemeClr>
                </a:solidFill>
              </a:rPr>
              <a:t>Humanitarian Partners</a:t>
            </a:r>
          </a:p>
          <a:p>
            <a:pPr marL="91440" indent="-91440" eaLnBrk="1" fontAlgn="auto" hangingPunct="1">
              <a:buFontTx/>
              <a:buNone/>
              <a:defRPr/>
            </a:pPr>
            <a:r>
              <a:rPr lang="en-IE" altLang="en-US" sz="2400" dirty="0" smtClean="0">
                <a:solidFill>
                  <a:schemeClr val="tx1">
                    <a:lumMod val="75000"/>
                    <a:lumOff val="25000"/>
                  </a:schemeClr>
                </a:solidFill>
              </a:rPr>
              <a:t>2017 : </a:t>
            </a:r>
          </a:p>
          <a:p>
            <a:pPr marL="91440" indent="-91440" eaLnBrk="1" fontAlgn="auto" hangingPunct="1">
              <a:buFont typeface="Arial" panose="020B0604020202020204" pitchFamily="34" charset="0"/>
              <a:buChar char="•"/>
              <a:defRPr/>
            </a:pPr>
            <a:r>
              <a:rPr lang="en-IE" altLang="en-US" sz="2400" dirty="0" smtClean="0">
                <a:solidFill>
                  <a:schemeClr val="tx1">
                    <a:lumMod val="75000"/>
                    <a:lumOff val="25000"/>
                  </a:schemeClr>
                </a:solidFill>
              </a:rPr>
              <a:t>Multi-annual funding agreements </a:t>
            </a:r>
          </a:p>
          <a:p>
            <a:pPr marL="91440" indent="-91440" eaLnBrk="1" fontAlgn="auto" hangingPunct="1">
              <a:buFontTx/>
              <a:buNone/>
              <a:defRPr/>
            </a:pPr>
            <a:r>
              <a:rPr lang="en-IE" altLang="en-US" sz="2400" dirty="0" smtClean="0">
                <a:solidFill>
                  <a:schemeClr val="tx1">
                    <a:lumMod val="75000"/>
                    <a:lumOff val="25000"/>
                  </a:schemeClr>
                </a:solidFill>
              </a:rPr>
              <a:t>-	address challenges in protracted crises – improves opportunities for planning to take account of gender dynamics</a:t>
            </a:r>
          </a:p>
          <a:p>
            <a:pPr marL="91440" indent="-91440" eaLnBrk="1" fontAlgn="auto" hangingPunct="1">
              <a:buFont typeface="Arial" panose="020B0604020202020204" pitchFamily="34" charset="0"/>
              <a:buChar char="•"/>
              <a:defRPr/>
            </a:pPr>
            <a:r>
              <a:rPr lang="en-IE" altLang="en-US" sz="2400" dirty="0" smtClean="0">
                <a:solidFill>
                  <a:schemeClr val="tx1">
                    <a:lumMod val="75000"/>
                    <a:lumOff val="25000"/>
                  </a:schemeClr>
                </a:solidFill>
              </a:rPr>
              <a:t>Development and humanitarian funding streams more integrated</a:t>
            </a:r>
          </a:p>
          <a:p>
            <a:pPr marL="91440" indent="-91440" eaLnBrk="1" fontAlgn="auto" hangingPunct="1">
              <a:buFontTx/>
              <a:buNone/>
              <a:defRPr/>
            </a:pPr>
            <a:r>
              <a:rPr lang="en-IE" altLang="en-US" sz="2400" dirty="0" smtClean="0">
                <a:solidFill>
                  <a:schemeClr val="tx1">
                    <a:lumMod val="75000"/>
                    <a:lumOff val="25000"/>
                  </a:schemeClr>
                </a:solidFill>
              </a:rPr>
              <a:t> – support women’s efforts to transition from crisis to stability at all levels</a:t>
            </a:r>
          </a:p>
          <a:p>
            <a:pPr marL="91440" indent="-91440" eaLnBrk="1" fontAlgn="auto" hangingPunct="1">
              <a:buFont typeface="Arial" panose="020B0604020202020204" pitchFamily="34" charset="0"/>
              <a:buChar char="•"/>
              <a:defRPr/>
            </a:pPr>
            <a:r>
              <a:rPr lang="en-IE" altLang="en-US" sz="2400" dirty="0" smtClean="0">
                <a:solidFill>
                  <a:schemeClr val="tx1">
                    <a:lumMod val="75000"/>
                    <a:lumOff val="25000"/>
                  </a:schemeClr>
                </a:solidFill>
              </a:rPr>
              <a:t>Tracking flow of funds</a:t>
            </a:r>
          </a:p>
        </p:txBody>
      </p:sp>
    </p:spTree>
    <p:extLst>
      <p:ext uri="{BB962C8B-B14F-4D97-AF65-F5344CB8AC3E}">
        <p14:creationId xmlns:p14="http://schemas.microsoft.com/office/powerpoint/2010/main" val="139215585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bg1"/>
                </a:solidFill>
              </a:rPr>
              <a:t>From affected population to a recovery committee that could lead on preparedness and policy work</a:t>
            </a:r>
            <a:endParaRPr lang="en-GB" dirty="0">
              <a:solidFill>
                <a:schemeClr val="bg1"/>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576" y="260648"/>
            <a:ext cx="9107424" cy="6075065"/>
          </a:xfrm>
          <a:prstGeom prst="rect">
            <a:avLst/>
          </a:prstGeom>
        </p:spPr>
      </p:pic>
      <p:sp>
        <p:nvSpPr>
          <p:cNvPr id="5" name="TextBox 4"/>
          <p:cNvSpPr txBox="1"/>
          <p:nvPr/>
        </p:nvSpPr>
        <p:spPr>
          <a:xfrm>
            <a:off x="119257" y="5517232"/>
            <a:ext cx="8942063" cy="707886"/>
          </a:xfrm>
          <a:prstGeom prst="rect">
            <a:avLst/>
          </a:prstGeom>
          <a:noFill/>
        </p:spPr>
        <p:txBody>
          <a:bodyPr wrap="none" rtlCol="0">
            <a:spAutoFit/>
          </a:bodyPr>
          <a:lstStyle/>
          <a:p>
            <a:pPr algn="ctr" fontAlgn="base">
              <a:spcBef>
                <a:spcPct val="0"/>
              </a:spcBef>
              <a:spcAft>
                <a:spcPct val="0"/>
              </a:spcAft>
            </a:pPr>
            <a:r>
              <a:rPr lang="en-GB" sz="4000" b="1" dirty="0">
                <a:solidFill>
                  <a:srgbClr val="FFFFFF"/>
                </a:solidFill>
              </a:rPr>
              <a:t>ActionAid’s Humanitarian Signature</a:t>
            </a:r>
            <a:endParaRPr lang="en-GB" sz="4000" b="1" dirty="0">
              <a:solidFill>
                <a:srgbClr val="FFFFFF"/>
              </a:solidFill>
            </a:endParaRPr>
          </a:p>
        </p:txBody>
      </p:sp>
    </p:spTree>
    <p:extLst>
      <p:ext uri="{BB962C8B-B14F-4D97-AF65-F5344CB8AC3E}">
        <p14:creationId xmlns:p14="http://schemas.microsoft.com/office/powerpoint/2010/main" val="208987069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fontAlgn="auto" hangingPunct="1">
              <a:spcAft>
                <a:spcPts val="0"/>
              </a:spcAft>
              <a:defRPr/>
            </a:pPr>
            <a:r>
              <a:rPr lang="en-IE" altLang="en-US" sz="4000" smtClean="0">
                <a:solidFill>
                  <a:schemeClr val="tx1">
                    <a:lumMod val="75000"/>
                    <a:lumOff val="25000"/>
                  </a:schemeClr>
                </a:solidFill>
              </a:rPr>
              <a:t>International NGOs (cont)</a:t>
            </a:r>
            <a:endParaRPr lang="en-GB" altLang="en-US" sz="4000" smtClean="0">
              <a:solidFill>
                <a:schemeClr val="tx1">
                  <a:lumMod val="75000"/>
                  <a:lumOff val="25000"/>
                </a:schemeClr>
              </a:solidFill>
            </a:endParaRPr>
          </a:p>
        </p:txBody>
      </p:sp>
      <p:sp>
        <p:nvSpPr>
          <p:cNvPr id="18435" name="Rectangle 3"/>
          <p:cNvSpPr>
            <a:spLocks noGrp="1" noChangeArrowheads="1"/>
          </p:cNvSpPr>
          <p:nvPr>
            <p:ph idx="1"/>
          </p:nvPr>
        </p:nvSpPr>
        <p:spPr/>
        <p:txBody>
          <a:bodyPr>
            <a:normAutofit/>
          </a:bodyPr>
          <a:lstStyle/>
          <a:p>
            <a:pPr eaLnBrk="1" hangingPunct="1">
              <a:lnSpc>
                <a:spcPct val="60000"/>
              </a:lnSpc>
            </a:pPr>
            <a:r>
              <a:rPr lang="en-IE" altLang="en-US" sz="2600" smtClean="0"/>
              <a:t>Appraisal process – assessment criteria – performance-based</a:t>
            </a:r>
          </a:p>
          <a:p>
            <a:pPr eaLnBrk="1" hangingPunct="1">
              <a:lnSpc>
                <a:spcPct val="60000"/>
              </a:lnSpc>
            </a:pPr>
            <a:r>
              <a:rPr lang="en-IE" altLang="en-US" sz="2600" smtClean="0"/>
              <a:t>Gender equality and GBV integral criteria</a:t>
            </a:r>
          </a:p>
          <a:p>
            <a:pPr lvl="1" eaLnBrk="1" hangingPunct="1">
              <a:lnSpc>
                <a:spcPct val="60000"/>
              </a:lnSpc>
            </a:pPr>
            <a:r>
              <a:rPr lang="en-IE" altLang="en-US" sz="2200" smtClean="0"/>
              <a:t>Agency’s understanding of gender dynamics</a:t>
            </a:r>
          </a:p>
          <a:p>
            <a:pPr lvl="1" eaLnBrk="1" hangingPunct="1">
              <a:lnSpc>
                <a:spcPct val="60000"/>
              </a:lnSpc>
            </a:pPr>
            <a:r>
              <a:rPr lang="en-IE" altLang="en-US" sz="2200" smtClean="0"/>
              <a:t>Partnership policies and practices </a:t>
            </a:r>
          </a:p>
          <a:p>
            <a:pPr lvl="1" eaLnBrk="1" hangingPunct="1">
              <a:lnSpc>
                <a:spcPct val="60000"/>
              </a:lnSpc>
            </a:pPr>
            <a:r>
              <a:rPr lang="en-IE" altLang="en-US" sz="2200" smtClean="0"/>
              <a:t>Inclusion of local partners and beneficiaries in all stages of intervention, including women</a:t>
            </a:r>
          </a:p>
          <a:p>
            <a:pPr lvl="1" eaLnBrk="1" hangingPunct="1">
              <a:lnSpc>
                <a:spcPct val="60000"/>
              </a:lnSpc>
            </a:pPr>
            <a:r>
              <a:rPr lang="en-IE" altLang="en-US" sz="2200" smtClean="0"/>
              <a:t>Address disproportionate impact of emergencies on women and girls</a:t>
            </a:r>
          </a:p>
          <a:p>
            <a:pPr lvl="1" eaLnBrk="1" hangingPunct="1">
              <a:lnSpc>
                <a:spcPct val="60000"/>
              </a:lnSpc>
            </a:pPr>
            <a:r>
              <a:rPr lang="en-IE" altLang="en-US" sz="2200" smtClean="0"/>
              <a:t>Sex disaggregated data</a:t>
            </a:r>
          </a:p>
          <a:p>
            <a:pPr lvl="1" eaLnBrk="1" hangingPunct="1">
              <a:lnSpc>
                <a:spcPct val="60000"/>
              </a:lnSpc>
            </a:pPr>
            <a:r>
              <a:rPr lang="en-IE" altLang="en-US" sz="2200" smtClean="0"/>
              <a:t>Coordination mechanisms</a:t>
            </a:r>
          </a:p>
          <a:p>
            <a:pPr lvl="1" eaLnBrk="1" hangingPunct="1">
              <a:lnSpc>
                <a:spcPct val="60000"/>
              </a:lnSpc>
            </a:pPr>
            <a:r>
              <a:rPr lang="en-IE" altLang="en-US" sz="2200" smtClean="0"/>
              <a:t>Capacity building</a:t>
            </a:r>
          </a:p>
          <a:p>
            <a:pPr lvl="1" eaLnBrk="1" hangingPunct="1">
              <a:lnSpc>
                <a:spcPct val="60000"/>
              </a:lnSpc>
            </a:pPr>
            <a:r>
              <a:rPr lang="en-IE" altLang="en-US" sz="2200" smtClean="0"/>
              <a:t>On-granting levels</a:t>
            </a:r>
          </a:p>
          <a:p>
            <a:pPr eaLnBrk="1" hangingPunct="1">
              <a:lnSpc>
                <a:spcPct val="60000"/>
              </a:lnSpc>
            </a:pPr>
            <a:endParaRPr lang="en-GB" altLang="en-US" sz="2600" smtClean="0"/>
          </a:p>
        </p:txBody>
      </p:sp>
    </p:spTree>
    <p:extLst>
      <p:ext uri="{BB962C8B-B14F-4D97-AF65-F5344CB8AC3E}">
        <p14:creationId xmlns:p14="http://schemas.microsoft.com/office/powerpoint/2010/main" val="382952580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IE" dirty="0" smtClean="0">
                <a:solidFill>
                  <a:schemeClr val="tx1">
                    <a:lumMod val="75000"/>
                    <a:lumOff val="25000"/>
                  </a:schemeClr>
                </a:solidFill>
              </a:rPr>
              <a:t>Localisation Challenges </a:t>
            </a:r>
            <a:endParaRPr lang="en-IE" dirty="0">
              <a:solidFill>
                <a:schemeClr val="tx1">
                  <a:lumMod val="75000"/>
                  <a:lumOff val="25000"/>
                </a:schemeClr>
              </a:solidFill>
            </a:endParaRPr>
          </a:p>
        </p:txBody>
      </p:sp>
      <p:sp>
        <p:nvSpPr>
          <p:cNvPr id="3" name="Content Placeholder 2"/>
          <p:cNvSpPr>
            <a:spLocks noGrp="1"/>
          </p:cNvSpPr>
          <p:nvPr>
            <p:ph idx="1"/>
          </p:nvPr>
        </p:nvSpPr>
        <p:spPr/>
        <p:txBody>
          <a:bodyPr rtlCol="0">
            <a:normAutofit fontScale="92500" lnSpcReduction="20000"/>
          </a:bodyPr>
          <a:lstStyle/>
          <a:p>
            <a:pPr marL="91440" indent="-91440" eaLnBrk="1" fontAlgn="auto" hangingPunct="1">
              <a:lnSpc>
                <a:spcPct val="80000"/>
              </a:lnSpc>
              <a:buFont typeface="Calibri" panose="020F0502020204030204" pitchFamily="34" charset="0"/>
              <a:buNone/>
              <a:defRPr/>
            </a:pPr>
            <a:r>
              <a:rPr lang="en-IE" altLang="en-US" dirty="0">
                <a:solidFill>
                  <a:schemeClr val="tx1">
                    <a:lumMod val="75000"/>
                    <a:lumOff val="25000"/>
                  </a:schemeClr>
                </a:solidFill>
              </a:rPr>
              <a:t>Implications for progressing  gender equality through Localisation/GB</a:t>
            </a:r>
          </a:p>
          <a:p>
            <a:pPr marL="91440" indent="-91440" eaLnBrk="1" fontAlgn="auto" hangingPunct="1">
              <a:lnSpc>
                <a:spcPct val="80000"/>
              </a:lnSpc>
              <a:buFont typeface="Arial" panose="020B0604020202020204" pitchFamily="34" charset="0"/>
              <a:buChar char="•"/>
              <a:defRPr/>
            </a:pPr>
            <a:r>
              <a:rPr lang="en-IE" altLang="en-US" dirty="0" smtClean="0">
                <a:solidFill>
                  <a:schemeClr val="tx1">
                    <a:lumMod val="75000"/>
                    <a:lumOff val="25000"/>
                  </a:schemeClr>
                </a:solidFill>
              </a:rPr>
              <a:t>Gender- </a:t>
            </a:r>
            <a:r>
              <a:rPr lang="en-IE" altLang="en-US" dirty="0">
                <a:solidFill>
                  <a:schemeClr val="tx1">
                    <a:lumMod val="75000"/>
                    <a:lumOff val="25000"/>
                  </a:schemeClr>
                </a:solidFill>
              </a:rPr>
              <a:t>specific references </a:t>
            </a:r>
          </a:p>
          <a:p>
            <a:pPr marL="91440" indent="-91440" eaLnBrk="1" fontAlgn="auto" hangingPunct="1">
              <a:lnSpc>
                <a:spcPct val="80000"/>
              </a:lnSpc>
              <a:buFont typeface="Arial" panose="020B0604020202020204" pitchFamily="34" charset="0"/>
              <a:buChar char="•"/>
              <a:defRPr/>
            </a:pPr>
            <a:r>
              <a:rPr lang="en-IE" altLang="en-US" dirty="0" smtClean="0">
                <a:solidFill>
                  <a:schemeClr val="tx1">
                    <a:lumMod val="75000"/>
                    <a:lumOff val="25000"/>
                  </a:schemeClr>
                </a:solidFill>
              </a:rPr>
              <a:t>Sequencing </a:t>
            </a:r>
            <a:r>
              <a:rPr lang="en-IE" altLang="en-US" dirty="0">
                <a:solidFill>
                  <a:schemeClr val="tx1">
                    <a:lumMod val="75000"/>
                    <a:lumOff val="25000"/>
                  </a:schemeClr>
                </a:solidFill>
              </a:rPr>
              <a:t>of </a:t>
            </a:r>
            <a:r>
              <a:rPr lang="en-IE" altLang="en-US" dirty="0" err="1">
                <a:solidFill>
                  <a:schemeClr val="tx1">
                    <a:lumMod val="75000"/>
                    <a:lumOff val="25000"/>
                  </a:schemeClr>
                </a:solidFill>
              </a:rPr>
              <a:t>workstreams</a:t>
            </a:r>
            <a:r>
              <a:rPr lang="en-IE" altLang="en-US" dirty="0">
                <a:solidFill>
                  <a:schemeClr val="tx1">
                    <a:lumMod val="75000"/>
                    <a:lumOff val="25000"/>
                  </a:schemeClr>
                </a:solidFill>
              </a:rPr>
              <a:t> </a:t>
            </a:r>
          </a:p>
          <a:p>
            <a:pPr marL="91440" indent="-91440" eaLnBrk="1" fontAlgn="auto" hangingPunct="1">
              <a:lnSpc>
                <a:spcPct val="80000"/>
              </a:lnSpc>
              <a:buFont typeface="Arial" panose="020B0604020202020204" pitchFamily="34" charset="0"/>
              <a:buChar char="•"/>
              <a:defRPr/>
            </a:pPr>
            <a:r>
              <a:rPr lang="en-IE" altLang="en-US" dirty="0" smtClean="0">
                <a:solidFill>
                  <a:schemeClr val="tx1">
                    <a:lumMod val="75000"/>
                    <a:lumOff val="25000"/>
                  </a:schemeClr>
                </a:solidFill>
              </a:rPr>
              <a:t> Concerns:</a:t>
            </a:r>
          </a:p>
          <a:p>
            <a:pPr marL="0" indent="0" eaLnBrk="1" fontAlgn="auto" hangingPunct="1">
              <a:lnSpc>
                <a:spcPct val="80000"/>
              </a:lnSpc>
              <a:buFont typeface="Calibri" panose="020F0502020204030204" pitchFamily="34" charset="0"/>
              <a:buNone/>
              <a:defRPr/>
            </a:pPr>
            <a:r>
              <a:rPr lang="en-IE" altLang="en-US" dirty="0" smtClean="0">
                <a:solidFill>
                  <a:schemeClr val="tx1">
                    <a:lumMod val="75000"/>
                    <a:lumOff val="25000"/>
                  </a:schemeClr>
                </a:solidFill>
              </a:rPr>
              <a:t>- Time constraints </a:t>
            </a:r>
          </a:p>
          <a:p>
            <a:pPr marL="91440" indent="-91440" eaLnBrk="1" fontAlgn="auto" hangingPunct="1">
              <a:lnSpc>
                <a:spcPct val="80000"/>
              </a:lnSpc>
              <a:buFontTx/>
              <a:buChar char="-"/>
              <a:defRPr/>
            </a:pPr>
            <a:r>
              <a:rPr lang="en-IE" altLang="en-US" dirty="0" smtClean="0">
                <a:solidFill>
                  <a:schemeClr val="tx1">
                    <a:lumMod val="75000"/>
                    <a:lumOff val="25000"/>
                  </a:schemeClr>
                </a:solidFill>
              </a:rPr>
              <a:t>Efficiency</a:t>
            </a:r>
          </a:p>
          <a:p>
            <a:pPr marL="91440" indent="-91440" eaLnBrk="1" fontAlgn="auto" hangingPunct="1">
              <a:lnSpc>
                <a:spcPct val="80000"/>
              </a:lnSpc>
              <a:buFontTx/>
              <a:buChar char="-"/>
              <a:defRPr/>
            </a:pPr>
            <a:r>
              <a:rPr lang="en-IE" altLang="en-US" dirty="0" smtClean="0">
                <a:solidFill>
                  <a:schemeClr val="tx1">
                    <a:lumMod val="75000"/>
                    <a:lumOff val="25000"/>
                  </a:schemeClr>
                </a:solidFill>
              </a:rPr>
              <a:t>Capacity </a:t>
            </a:r>
            <a:r>
              <a:rPr lang="en-IE" altLang="en-US" dirty="0">
                <a:solidFill>
                  <a:schemeClr val="tx1">
                    <a:lumMod val="75000"/>
                    <a:lumOff val="25000"/>
                  </a:schemeClr>
                </a:solidFill>
              </a:rPr>
              <a:t>limitations</a:t>
            </a:r>
          </a:p>
          <a:p>
            <a:pPr marL="91440" indent="-91440" eaLnBrk="1" fontAlgn="auto" hangingPunct="1">
              <a:lnSpc>
                <a:spcPct val="80000"/>
              </a:lnSpc>
              <a:buFontTx/>
              <a:buChar char="-"/>
              <a:defRPr/>
            </a:pPr>
            <a:r>
              <a:rPr lang="en-IE" altLang="en-US" dirty="0">
                <a:solidFill>
                  <a:schemeClr val="tx1">
                    <a:lumMod val="75000"/>
                    <a:lumOff val="25000"/>
                  </a:schemeClr>
                </a:solidFill>
              </a:rPr>
              <a:t>Fiduciary risks </a:t>
            </a:r>
          </a:p>
          <a:p>
            <a:pPr marL="91440" indent="-91440" eaLnBrk="1" fontAlgn="auto" hangingPunct="1">
              <a:lnSpc>
                <a:spcPct val="80000"/>
              </a:lnSpc>
              <a:buFontTx/>
              <a:buChar char="-"/>
              <a:defRPr/>
            </a:pPr>
            <a:r>
              <a:rPr lang="en-IE" altLang="en-US" dirty="0">
                <a:solidFill>
                  <a:schemeClr val="tx1">
                    <a:lumMod val="75000"/>
                    <a:lumOff val="25000"/>
                  </a:schemeClr>
                </a:solidFill>
              </a:rPr>
              <a:t>Political affiliations  - adhering to humanitarian principles –</a:t>
            </a:r>
          </a:p>
          <a:p>
            <a:pPr marL="91440" indent="-91440" eaLnBrk="1" fontAlgn="auto" hangingPunct="1">
              <a:lnSpc>
                <a:spcPct val="80000"/>
              </a:lnSpc>
              <a:buFontTx/>
              <a:buChar char="-"/>
              <a:defRPr/>
            </a:pPr>
            <a:r>
              <a:rPr lang="en-IE" altLang="en-US" dirty="0">
                <a:solidFill>
                  <a:schemeClr val="tx1">
                    <a:lumMod val="75000"/>
                    <a:lumOff val="25000"/>
                  </a:schemeClr>
                </a:solidFill>
              </a:rPr>
              <a:t>Public interest in  “domestic” NGOs</a:t>
            </a:r>
          </a:p>
          <a:p>
            <a:pPr marL="91440" indent="-91440" eaLnBrk="1" fontAlgn="auto" hangingPunct="1">
              <a:lnSpc>
                <a:spcPct val="80000"/>
              </a:lnSpc>
              <a:buFont typeface="Arial" panose="020B0604020202020204" pitchFamily="34" charset="0"/>
              <a:buChar char="•"/>
              <a:defRPr/>
            </a:pPr>
            <a:r>
              <a:rPr lang="en-IE" altLang="en-US" dirty="0" smtClean="0">
                <a:solidFill>
                  <a:schemeClr val="tx1">
                    <a:lumMod val="75000"/>
                    <a:lumOff val="25000"/>
                  </a:schemeClr>
                </a:solidFill>
              </a:rPr>
              <a:t>Possible </a:t>
            </a:r>
            <a:r>
              <a:rPr lang="en-IE" altLang="en-US" dirty="0">
                <a:solidFill>
                  <a:schemeClr val="tx1">
                    <a:lumMod val="75000"/>
                    <a:lumOff val="25000"/>
                  </a:schemeClr>
                </a:solidFill>
              </a:rPr>
              <a:t>unintended consequences of the GB need to be highlighted  and addressed </a:t>
            </a:r>
          </a:p>
          <a:p>
            <a:pPr marL="91440" indent="-91440" eaLnBrk="1" fontAlgn="auto" hangingPunct="1">
              <a:defRPr/>
            </a:pPr>
            <a:endParaRPr lang="en-IE" dirty="0">
              <a:solidFill>
                <a:schemeClr val="tx1">
                  <a:lumMod val="75000"/>
                  <a:lumOff val="25000"/>
                </a:schemeClr>
              </a:solidFill>
            </a:endParaRPr>
          </a:p>
        </p:txBody>
      </p:sp>
    </p:spTree>
    <p:extLst>
      <p:ext uri="{BB962C8B-B14F-4D97-AF65-F5344CB8AC3E}">
        <p14:creationId xmlns:p14="http://schemas.microsoft.com/office/powerpoint/2010/main" val="341189667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IE" altLang="en-US" smtClean="0">
                <a:solidFill>
                  <a:schemeClr val="tx1">
                    <a:lumMod val="75000"/>
                    <a:lumOff val="25000"/>
                  </a:schemeClr>
                </a:solidFill>
              </a:rPr>
              <a:t>Building the evidence</a:t>
            </a:r>
            <a:endParaRPr lang="en-GB" altLang="en-US" smtClean="0">
              <a:solidFill>
                <a:schemeClr val="tx1">
                  <a:lumMod val="75000"/>
                  <a:lumOff val="25000"/>
                </a:schemeClr>
              </a:solidFill>
            </a:endParaRPr>
          </a:p>
        </p:txBody>
      </p:sp>
      <p:sp>
        <p:nvSpPr>
          <p:cNvPr id="28675" name="Rectangle 3"/>
          <p:cNvSpPr>
            <a:spLocks noGrp="1" noChangeArrowheads="1"/>
          </p:cNvSpPr>
          <p:nvPr>
            <p:ph idx="1"/>
          </p:nvPr>
        </p:nvSpPr>
        <p:spPr/>
        <p:txBody>
          <a:bodyPr/>
          <a:lstStyle/>
          <a:p>
            <a:pPr eaLnBrk="1" hangingPunct="1"/>
            <a:endParaRPr lang="en-IE" altLang="en-US" sz="2800" smtClean="0"/>
          </a:p>
          <a:p>
            <a:pPr eaLnBrk="1" hangingPunct="1">
              <a:buFont typeface="Arial" charset="0"/>
              <a:buChar char="•"/>
            </a:pPr>
            <a:r>
              <a:rPr lang="en-IE" altLang="en-US" sz="2800" smtClean="0"/>
              <a:t>Support research to build up evidence base on around the issue of localisation – e.g Trócaire, Alnap </a:t>
            </a:r>
            <a:endParaRPr lang="en-GB" altLang="en-US" sz="2800" smtClean="0"/>
          </a:p>
          <a:p>
            <a:pPr eaLnBrk="1" hangingPunct="1">
              <a:buFontTx/>
              <a:buChar char="•"/>
            </a:pPr>
            <a:r>
              <a:rPr lang="en-IE" altLang="en-US" sz="2800" smtClean="0"/>
              <a:t>Inform delivery of more effective and efficient humanitarian assistance, for women, men, children</a:t>
            </a:r>
            <a:endParaRPr lang="en-GB" altLang="en-US" sz="2800" smtClean="0"/>
          </a:p>
        </p:txBody>
      </p:sp>
    </p:spTree>
    <p:extLst>
      <p:ext uri="{BB962C8B-B14F-4D97-AF65-F5344CB8AC3E}">
        <p14:creationId xmlns:p14="http://schemas.microsoft.com/office/powerpoint/2010/main" val="175254311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fontAlgn="auto" hangingPunct="1">
              <a:spcAft>
                <a:spcPts val="0"/>
              </a:spcAft>
              <a:defRPr/>
            </a:pPr>
            <a:r>
              <a:rPr lang="en-IE" altLang="en-US" smtClean="0">
                <a:solidFill>
                  <a:schemeClr val="tx1">
                    <a:lumMod val="75000"/>
                    <a:lumOff val="25000"/>
                  </a:schemeClr>
                </a:solidFill>
              </a:rPr>
              <a:t>Communication 	</a:t>
            </a:r>
            <a:endParaRPr lang="en-GB" altLang="en-US" smtClean="0">
              <a:solidFill>
                <a:schemeClr val="tx1">
                  <a:lumMod val="75000"/>
                  <a:lumOff val="25000"/>
                </a:schemeClr>
              </a:solidFill>
            </a:endParaRPr>
          </a:p>
        </p:txBody>
      </p:sp>
      <p:sp>
        <p:nvSpPr>
          <p:cNvPr id="29699" name="Rectangle 3"/>
          <p:cNvSpPr>
            <a:spLocks noGrp="1" noChangeArrowheads="1"/>
          </p:cNvSpPr>
          <p:nvPr>
            <p:ph idx="1"/>
          </p:nvPr>
        </p:nvSpPr>
        <p:spPr>
          <a:xfrm>
            <a:off x="838200" y="1828800"/>
            <a:ext cx="7543800" cy="4022725"/>
          </a:xfrm>
        </p:spPr>
        <p:txBody>
          <a:bodyPr/>
          <a:lstStyle/>
          <a:p>
            <a:pPr eaLnBrk="1" hangingPunct="1">
              <a:buFont typeface="Arial" charset="0"/>
              <a:buChar char="•"/>
            </a:pPr>
            <a:r>
              <a:rPr lang="en-IE" altLang="en-US" sz="2800" smtClean="0"/>
              <a:t>Efficiency not the goal, but to reduce suffering through being more efficient </a:t>
            </a:r>
          </a:p>
          <a:p>
            <a:pPr eaLnBrk="1" hangingPunct="1">
              <a:buFontTx/>
              <a:buNone/>
            </a:pPr>
            <a:endParaRPr lang="en-IE" altLang="en-US" sz="2800" smtClean="0"/>
          </a:p>
          <a:p>
            <a:pPr eaLnBrk="1" hangingPunct="1">
              <a:buFont typeface="Arial" charset="0"/>
              <a:buChar char="•"/>
            </a:pPr>
            <a:r>
              <a:rPr lang="en-IE" altLang="en-US" sz="2800" smtClean="0"/>
              <a:t>Demonstrating results arising from efficiencies to be / being made for the direct benefit of affected  populations</a:t>
            </a:r>
            <a:endParaRPr lang="en-GB" altLang="en-US" sz="2800" smtClean="0"/>
          </a:p>
        </p:txBody>
      </p:sp>
    </p:spTree>
    <p:extLst>
      <p:ext uri="{BB962C8B-B14F-4D97-AF65-F5344CB8AC3E}">
        <p14:creationId xmlns:p14="http://schemas.microsoft.com/office/powerpoint/2010/main" val="1587460783"/>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63128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18035" y="846669"/>
            <a:ext cx="5399357" cy="5064607"/>
          </a:xfrm>
          <a:prstGeom prst="rect">
            <a:avLst/>
          </a:prstGeom>
          <a:noFill/>
        </p:spPr>
        <p:txBody>
          <a:bodyPr wrap="square" rtlCol="0" anchor="ctr" anchorCtr="0">
            <a:noAutofit/>
          </a:bodyPr>
          <a:lstStyle/>
          <a:p>
            <a:pPr defTabSz="457200"/>
            <a:r>
              <a:rPr lang="en-US" sz="3600" i="1" dirty="0">
                <a:solidFill>
                  <a:prstClr val="white"/>
                </a:solidFill>
                <a:latin typeface="Times New Roman"/>
                <a:cs typeface="Times New Roman"/>
              </a:rPr>
              <a:t>Gender and Norm </a:t>
            </a:r>
            <a:r>
              <a:rPr lang="en-US" sz="3600" i="1" dirty="0" err="1">
                <a:solidFill>
                  <a:prstClr val="white"/>
                </a:solidFill>
                <a:latin typeface="Times New Roman"/>
                <a:cs typeface="Times New Roman"/>
              </a:rPr>
              <a:t>Localisation</a:t>
            </a:r>
            <a:r>
              <a:rPr lang="en-US" sz="3600" i="1" dirty="0">
                <a:solidFill>
                  <a:prstClr val="white"/>
                </a:solidFill>
                <a:latin typeface="Times New Roman"/>
                <a:cs typeface="Times New Roman"/>
              </a:rPr>
              <a:t>: Improving the Grand Bargain	</a:t>
            </a:r>
          </a:p>
          <a:p>
            <a:pPr defTabSz="457200"/>
            <a:endParaRPr lang="en-US" sz="1400" i="1" dirty="0">
              <a:solidFill>
                <a:prstClr val="white"/>
              </a:solidFill>
              <a:latin typeface="Times New Roman"/>
              <a:cs typeface="Times New Roman"/>
            </a:endParaRPr>
          </a:p>
          <a:p>
            <a:pPr defTabSz="457200"/>
            <a:r>
              <a:rPr lang="en-US" sz="1400" i="1" dirty="0">
                <a:solidFill>
                  <a:prstClr val="white"/>
                </a:solidFill>
                <a:latin typeface="Times New Roman"/>
                <a:cs typeface="Times New Roman"/>
              </a:rPr>
              <a:t>Rachel George</a:t>
            </a:r>
          </a:p>
          <a:p>
            <a:pPr defTabSz="457200"/>
            <a:r>
              <a:rPr lang="en-US" sz="1400" i="1" dirty="0">
                <a:solidFill>
                  <a:prstClr val="white"/>
                </a:solidFill>
                <a:latin typeface="Times New Roman"/>
                <a:cs typeface="Times New Roman"/>
              </a:rPr>
              <a:t>Senior Research Officer</a:t>
            </a:r>
          </a:p>
          <a:p>
            <a:pPr defTabSz="457200"/>
            <a:r>
              <a:rPr lang="en-US" sz="1400" i="1" dirty="0">
                <a:solidFill>
                  <a:prstClr val="white"/>
                </a:solidFill>
                <a:latin typeface="Times New Roman"/>
                <a:cs typeface="Times New Roman"/>
              </a:rPr>
              <a:t>Social Development</a:t>
            </a:r>
          </a:p>
          <a:p>
            <a:pPr defTabSz="457200"/>
            <a:r>
              <a:rPr lang="en-US" sz="1400" i="1" dirty="0">
                <a:solidFill>
                  <a:prstClr val="white"/>
                </a:solidFill>
                <a:latin typeface="Times New Roman"/>
                <a:cs typeface="Times New Roman"/>
              </a:rPr>
              <a:t>R.George@odi.org.uk	</a:t>
            </a:r>
            <a:endParaRPr lang="en-US" sz="1400" dirty="0">
              <a:solidFill>
                <a:prstClr val="white"/>
              </a:solidFill>
              <a:latin typeface="Arial"/>
              <a:cs typeface="Arial"/>
            </a:endParaRPr>
          </a:p>
        </p:txBody>
      </p:sp>
    </p:spTree>
    <p:extLst>
      <p:ext uri="{BB962C8B-B14F-4D97-AF65-F5344CB8AC3E}">
        <p14:creationId xmlns:p14="http://schemas.microsoft.com/office/powerpoint/2010/main" val="2176112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D7C577DB-161E-4180-9810-762C397FDF8F}"/>
              </a:ext>
            </a:extLst>
          </p:cNvPr>
          <p:cNvSpPr/>
          <p:nvPr/>
        </p:nvSpPr>
        <p:spPr>
          <a:xfrm>
            <a:off x="1930402" y="942076"/>
            <a:ext cx="6383867" cy="3785652"/>
          </a:xfrm>
          <a:prstGeom prst="rect">
            <a:avLst/>
          </a:prstGeom>
        </p:spPr>
        <p:txBody>
          <a:bodyPr wrap="square">
            <a:spAutoFit/>
          </a:bodyPr>
          <a:lstStyle/>
          <a:p>
            <a:pPr marL="800100" lvl="1" indent="-342900" defTabSz="457200">
              <a:lnSpc>
                <a:spcPct val="150000"/>
              </a:lnSpc>
              <a:buFont typeface="Arial" panose="020B0604020202020204" pitchFamily="34" charset="0"/>
              <a:buChar char="•"/>
            </a:pPr>
            <a:r>
              <a:rPr lang="en-US" sz="2000" b="1" i="1" dirty="0">
                <a:solidFill>
                  <a:prstClr val="white"/>
                </a:solidFill>
                <a:latin typeface="Times New Roman"/>
                <a:cs typeface="Times New Roman"/>
              </a:rPr>
              <a:t>PART I </a:t>
            </a:r>
            <a:r>
              <a:rPr lang="en-US" sz="2000" i="1" dirty="0">
                <a:solidFill>
                  <a:prstClr val="white"/>
                </a:solidFill>
                <a:latin typeface="Times New Roman"/>
                <a:cs typeface="Times New Roman"/>
              </a:rPr>
              <a:t>Academic views on gender, human rights and </a:t>
            </a:r>
            <a:r>
              <a:rPr lang="en-US" sz="2000" i="1" dirty="0" err="1">
                <a:solidFill>
                  <a:prstClr val="white"/>
                </a:solidFill>
                <a:latin typeface="Times New Roman"/>
                <a:cs typeface="Times New Roman"/>
              </a:rPr>
              <a:t>localisation</a:t>
            </a:r>
            <a:r>
              <a:rPr lang="en-US" sz="2000" i="1" dirty="0">
                <a:solidFill>
                  <a:prstClr val="white"/>
                </a:solidFill>
                <a:latin typeface="Times New Roman"/>
                <a:cs typeface="Times New Roman"/>
              </a:rPr>
              <a:t> (examples from Muslim communities)</a:t>
            </a:r>
          </a:p>
          <a:p>
            <a:pPr marL="800100" lvl="1" indent="-342900" defTabSz="457200">
              <a:lnSpc>
                <a:spcPct val="150000"/>
              </a:lnSpc>
              <a:buFont typeface="Arial" panose="020B0604020202020204" pitchFamily="34" charset="0"/>
              <a:buChar char="•"/>
            </a:pPr>
            <a:endParaRPr lang="en-US" sz="2000" i="1" dirty="0">
              <a:solidFill>
                <a:prstClr val="white"/>
              </a:solidFill>
              <a:latin typeface="Times New Roman"/>
              <a:cs typeface="Times New Roman"/>
            </a:endParaRPr>
          </a:p>
          <a:p>
            <a:pPr marL="800100" lvl="1" indent="-342900" defTabSz="457200">
              <a:lnSpc>
                <a:spcPct val="150000"/>
              </a:lnSpc>
              <a:buFont typeface="Arial" panose="020B0604020202020204" pitchFamily="34" charset="0"/>
              <a:buChar char="•"/>
            </a:pPr>
            <a:r>
              <a:rPr lang="en-US" sz="2000" b="1" i="1" dirty="0">
                <a:solidFill>
                  <a:prstClr val="white"/>
                </a:solidFill>
                <a:latin typeface="Times New Roman"/>
                <a:cs typeface="Times New Roman"/>
              </a:rPr>
              <a:t>PART II </a:t>
            </a:r>
            <a:r>
              <a:rPr lang="en-US" sz="2000" i="1" dirty="0">
                <a:solidFill>
                  <a:prstClr val="white"/>
                </a:solidFill>
                <a:latin typeface="Times New Roman"/>
                <a:cs typeface="Times New Roman"/>
              </a:rPr>
              <a:t>Lessons from gender and development – social norms work </a:t>
            </a:r>
          </a:p>
          <a:p>
            <a:pPr marL="800100" lvl="1" indent="-342900" defTabSz="457200">
              <a:lnSpc>
                <a:spcPct val="150000"/>
              </a:lnSpc>
              <a:buFont typeface="Arial" panose="020B0604020202020204" pitchFamily="34" charset="0"/>
              <a:buChar char="•"/>
            </a:pPr>
            <a:endParaRPr lang="en-US" sz="2000" i="1" dirty="0">
              <a:solidFill>
                <a:prstClr val="white"/>
              </a:solidFill>
              <a:latin typeface="Times New Roman"/>
              <a:cs typeface="Times New Roman"/>
            </a:endParaRPr>
          </a:p>
          <a:p>
            <a:pPr marL="800100" lvl="1" indent="-342900" defTabSz="457200">
              <a:lnSpc>
                <a:spcPct val="150000"/>
              </a:lnSpc>
              <a:buFont typeface="Arial" panose="020B0604020202020204" pitchFamily="34" charset="0"/>
              <a:buChar char="•"/>
            </a:pPr>
            <a:r>
              <a:rPr lang="en-US" sz="2000" b="1" i="1" dirty="0">
                <a:solidFill>
                  <a:prstClr val="white"/>
                </a:solidFill>
                <a:latin typeface="Times New Roman"/>
                <a:cs typeface="Times New Roman"/>
              </a:rPr>
              <a:t>PART III</a:t>
            </a:r>
            <a:r>
              <a:rPr lang="en-US" sz="2000" i="1" dirty="0">
                <a:solidFill>
                  <a:prstClr val="white"/>
                </a:solidFill>
                <a:latin typeface="Times New Roman"/>
                <a:cs typeface="Times New Roman"/>
              </a:rPr>
              <a:t> Questions for discussion</a:t>
            </a:r>
          </a:p>
        </p:txBody>
      </p:sp>
    </p:spTree>
    <p:extLst>
      <p:ext uri="{BB962C8B-B14F-4D97-AF65-F5344CB8AC3E}">
        <p14:creationId xmlns:p14="http://schemas.microsoft.com/office/powerpoint/2010/main" val="27359703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43914" y="846669"/>
            <a:ext cx="5399357" cy="5064607"/>
          </a:xfrm>
          <a:prstGeom prst="rect">
            <a:avLst/>
          </a:prstGeom>
          <a:noFill/>
        </p:spPr>
        <p:txBody>
          <a:bodyPr wrap="square" rtlCol="0" anchor="ctr" anchorCtr="0">
            <a:noAutofit/>
          </a:bodyPr>
          <a:lstStyle/>
          <a:p>
            <a:pPr defTabSz="457200"/>
            <a:r>
              <a:rPr lang="en-US" sz="3600" i="1" dirty="0">
                <a:solidFill>
                  <a:prstClr val="white"/>
                </a:solidFill>
                <a:latin typeface="Times New Roman"/>
                <a:cs typeface="Times New Roman"/>
              </a:rPr>
              <a:t>I. Academic views on gender and </a:t>
            </a:r>
            <a:r>
              <a:rPr lang="en-US" sz="3600" i="1" dirty="0" err="1">
                <a:solidFill>
                  <a:prstClr val="white"/>
                </a:solidFill>
                <a:latin typeface="Times New Roman"/>
                <a:cs typeface="Times New Roman"/>
              </a:rPr>
              <a:t>localisation</a:t>
            </a:r>
            <a:endParaRPr lang="en-US" sz="3600" i="1" dirty="0">
              <a:solidFill>
                <a:prstClr val="white"/>
              </a:solidFill>
              <a:latin typeface="Times New Roman"/>
              <a:cs typeface="Times New Roman"/>
            </a:endParaRPr>
          </a:p>
          <a:p>
            <a:pPr defTabSz="457200"/>
            <a:endParaRPr lang="en-US" sz="1400" i="1" dirty="0">
              <a:solidFill>
                <a:prstClr val="white"/>
              </a:solidFill>
              <a:latin typeface="Times New Roman"/>
              <a:cs typeface="Times New Roman"/>
            </a:endParaRPr>
          </a:p>
          <a:p>
            <a:pPr defTabSz="457200"/>
            <a:endParaRPr lang="en-US" sz="1400" i="1" dirty="0">
              <a:solidFill>
                <a:prstClr val="white"/>
              </a:solidFill>
              <a:latin typeface="Times New Roman"/>
              <a:cs typeface="Times New Roman"/>
            </a:endParaRPr>
          </a:p>
        </p:txBody>
      </p:sp>
    </p:spTree>
    <p:extLst>
      <p:ext uri="{BB962C8B-B14F-4D97-AF65-F5344CB8AC3E}">
        <p14:creationId xmlns:p14="http://schemas.microsoft.com/office/powerpoint/2010/main" val="38069867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1262" y="588395"/>
            <a:ext cx="6801833" cy="631444"/>
          </a:xfrm>
          <a:prstGeom prst="rect">
            <a:avLst/>
          </a:prstGeom>
          <a:noFill/>
        </p:spPr>
        <p:txBody>
          <a:bodyPr wrap="none" lIns="0" tIns="0" rIns="0" bIns="0" rtlCol="0" anchor="t" anchorCtr="0">
            <a:noAutofit/>
          </a:bodyPr>
          <a:lstStyle/>
          <a:p>
            <a:pPr defTabSz="457200"/>
            <a:r>
              <a:rPr lang="en-US" sz="2100" b="1" dirty="0" err="1">
                <a:solidFill>
                  <a:srgbClr val="51545D"/>
                </a:solidFill>
                <a:latin typeface="Arial"/>
                <a:cs typeface="Arial"/>
              </a:rPr>
              <a:t>Localisation</a:t>
            </a:r>
            <a:r>
              <a:rPr lang="en-US" sz="2100" b="1" dirty="0">
                <a:solidFill>
                  <a:srgbClr val="51545D"/>
                </a:solidFill>
                <a:latin typeface="Arial"/>
                <a:cs typeface="Arial"/>
              </a:rPr>
              <a:t> in the broader human rights discourse</a:t>
            </a:r>
            <a:endParaRPr lang="en-US" sz="2100" i="1" dirty="0">
              <a:solidFill>
                <a:srgbClr val="51545D"/>
              </a:solidFill>
              <a:latin typeface="Times New Roman"/>
              <a:cs typeface="Times New Roman"/>
            </a:endParaRPr>
          </a:p>
        </p:txBody>
      </p:sp>
      <p:sp>
        <p:nvSpPr>
          <p:cNvPr id="3" name="TextBox 2"/>
          <p:cNvSpPr txBox="1"/>
          <p:nvPr/>
        </p:nvSpPr>
        <p:spPr>
          <a:xfrm>
            <a:off x="441259" y="1359100"/>
            <a:ext cx="8297806" cy="3960885"/>
          </a:xfrm>
          <a:prstGeom prst="rect">
            <a:avLst/>
          </a:prstGeom>
          <a:noFill/>
        </p:spPr>
        <p:txBody>
          <a:bodyPr wrap="square" lIns="0" tIns="0" rIns="0" bIns="0" rtlCol="0" anchor="t" anchorCtr="0">
            <a:noAutofit/>
          </a:bodyPr>
          <a:lstStyle/>
          <a:p>
            <a:pPr marL="342900" indent="-342900" defTabSz="457200">
              <a:lnSpc>
                <a:spcPct val="150000"/>
              </a:lnSpc>
              <a:buFont typeface="Arial" panose="020B0604020202020204" pitchFamily="34" charset="0"/>
              <a:buChar char="•"/>
            </a:pPr>
            <a:r>
              <a:rPr lang="en-US" sz="2000" dirty="0">
                <a:solidFill>
                  <a:srgbClr val="595959"/>
                </a:solidFill>
                <a:latin typeface="Times New Roman"/>
                <a:cs typeface="Times New Roman"/>
              </a:rPr>
              <a:t>The unsustainability and over-</a:t>
            </a:r>
            <a:r>
              <a:rPr lang="en-US" sz="2000" dirty="0" err="1">
                <a:solidFill>
                  <a:srgbClr val="595959"/>
                </a:solidFill>
                <a:latin typeface="Times New Roman"/>
                <a:cs typeface="Times New Roman"/>
              </a:rPr>
              <a:t>centralisation</a:t>
            </a:r>
            <a:r>
              <a:rPr lang="en-US" sz="2000" dirty="0">
                <a:solidFill>
                  <a:srgbClr val="595959"/>
                </a:solidFill>
                <a:latin typeface="Times New Roman"/>
                <a:cs typeface="Times New Roman"/>
              </a:rPr>
              <a:t> of human rights work</a:t>
            </a:r>
          </a:p>
          <a:p>
            <a:pPr marL="1257300" lvl="2" indent="-342900" defTabSz="457200">
              <a:lnSpc>
                <a:spcPct val="150000"/>
              </a:lnSpc>
              <a:buFont typeface="Arial" panose="020B0604020202020204" pitchFamily="34" charset="0"/>
              <a:buChar char="•"/>
            </a:pPr>
            <a:r>
              <a:rPr lang="en-US" sz="2000" dirty="0">
                <a:solidFill>
                  <a:srgbClr val="2E7572"/>
                </a:solidFill>
                <a:latin typeface="Times New Roman"/>
                <a:cs typeface="Times New Roman"/>
              </a:rPr>
              <a:t>‘International aid workers…need to attune themselves to local culture and learn to talk with local people as equals’ (Simon Russell, Global Protection, UNHCR)</a:t>
            </a:r>
            <a:endParaRPr lang="en-US" sz="2000" dirty="0">
              <a:solidFill>
                <a:srgbClr val="595959"/>
              </a:solidFill>
              <a:latin typeface="Times New Roman"/>
              <a:cs typeface="Times New Roman"/>
            </a:endParaRPr>
          </a:p>
          <a:p>
            <a:pPr marL="342900" indent="-342900" defTabSz="457200">
              <a:lnSpc>
                <a:spcPct val="150000"/>
              </a:lnSpc>
              <a:buFont typeface="Arial" panose="020B0604020202020204" pitchFamily="34" charset="0"/>
              <a:buChar char="•"/>
            </a:pPr>
            <a:r>
              <a:rPr lang="en-US" sz="2000" dirty="0">
                <a:solidFill>
                  <a:srgbClr val="595959"/>
                </a:solidFill>
                <a:latin typeface="Times New Roman"/>
                <a:cs typeface="Times New Roman"/>
              </a:rPr>
              <a:t>The imposition of ‘western’ culture on others</a:t>
            </a:r>
            <a:endParaRPr lang="en-US" sz="2000" dirty="0">
              <a:solidFill>
                <a:srgbClr val="2E7572"/>
              </a:solidFill>
              <a:latin typeface="Times New Roman"/>
              <a:cs typeface="Times New Roman"/>
            </a:endParaRPr>
          </a:p>
          <a:p>
            <a:pPr marL="1257300" lvl="2" indent="-342900" defTabSz="457200">
              <a:lnSpc>
                <a:spcPct val="150000"/>
              </a:lnSpc>
              <a:buFont typeface="Arial" panose="020B0604020202020204" pitchFamily="34" charset="0"/>
              <a:buChar char="•"/>
            </a:pPr>
            <a:r>
              <a:rPr lang="en-US" sz="2000" dirty="0">
                <a:solidFill>
                  <a:srgbClr val="2E7572"/>
                </a:solidFill>
                <a:latin typeface="Times New Roman"/>
                <a:cs typeface="Times New Roman"/>
              </a:rPr>
              <a:t>Critique of human rights norms being spread from a ‘Western core to a non-Western periphery’ (</a:t>
            </a:r>
            <a:r>
              <a:rPr lang="en-US" sz="2000" dirty="0" err="1">
                <a:solidFill>
                  <a:srgbClr val="2E7572"/>
                </a:solidFill>
                <a:latin typeface="Times New Roman"/>
                <a:cs typeface="Times New Roman"/>
              </a:rPr>
              <a:t>Bettiza</a:t>
            </a:r>
            <a:r>
              <a:rPr lang="en-US" sz="2000" dirty="0">
                <a:solidFill>
                  <a:srgbClr val="2E7572"/>
                </a:solidFill>
                <a:latin typeface="Times New Roman"/>
                <a:cs typeface="Times New Roman"/>
              </a:rPr>
              <a:t> and </a:t>
            </a:r>
            <a:r>
              <a:rPr lang="en-US" sz="2000" dirty="0" err="1">
                <a:solidFill>
                  <a:srgbClr val="2E7572"/>
                </a:solidFill>
                <a:latin typeface="Times New Roman"/>
                <a:cs typeface="Times New Roman"/>
              </a:rPr>
              <a:t>Dionigi</a:t>
            </a:r>
            <a:r>
              <a:rPr lang="en-US" sz="2000" dirty="0">
                <a:solidFill>
                  <a:srgbClr val="2E7572"/>
                </a:solidFill>
                <a:latin typeface="Times New Roman"/>
                <a:cs typeface="Times New Roman"/>
              </a:rPr>
              <a:t>, 2014)</a:t>
            </a:r>
          </a:p>
          <a:p>
            <a:pPr marL="1257300" lvl="2" indent="-342900" defTabSz="457200">
              <a:lnSpc>
                <a:spcPct val="150000"/>
              </a:lnSpc>
              <a:buFont typeface="Arial" panose="020B0604020202020204" pitchFamily="34" charset="0"/>
              <a:buChar char="•"/>
            </a:pPr>
            <a:endParaRPr lang="en-US" sz="2000" dirty="0">
              <a:solidFill>
                <a:srgbClr val="2E7572"/>
              </a:solidFill>
              <a:latin typeface="Times New Roman"/>
              <a:cs typeface="Times New Roman"/>
            </a:endParaRPr>
          </a:p>
          <a:p>
            <a:pPr marL="1257300" lvl="2" indent="-342900" defTabSz="457200">
              <a:buFont typeface="Arial" panose="020B0604020202020204" pitchFamily="34" charset="0"/>
              <a:buChar char="•"/>
            </a:pPr>
            <a:endParaRPr lang="en-US" sz="2000" dirty="0">
              <a:solidFill>
                <a:srgbClr val="595959"/>
              </a:solidFill>
              <a:latin typeface="Times New Roman"/>
              <a:cs typeface="Times New Roman"/>
            </a:endParaRPr>
          </a:p>
          <a:p>
            <a:pPr defTabSz="457200">
              <a:lnSpc>
                <a:spcPct val="150000"/>
              </a:lnSpc>
            </a:pPr>
            <a:endParaRPr lang="en-US" sz="2000" dirty="0">
              <a:solidFill>
                <a:srgbClr val="595959"/>
              </a:solidFill>
              <a:latin typeface="Times New Roman"/>
              <a:cs typeface="Times New Roman"/>
            </a:endParaRPr>
          </a:p>
          <a:p>
            <a:pPr defTabSz="457200">
              <a:lnSpc>
                <a:spcPct val="150000"/>
              </a:lnSpc>
            </a:pPr>
            <a:endParaRPr lang="en-US" i="1" dirty="0">
              <a:solidFill>
                <a:srgbClr val="595959"/>
              </a:solidFill>
              <a:latin typeface="Arial"/>
              <a:cs typeface="Arial"/>
            </a:endParaRPr>
          </a:p>
        </p:txBody>
      </p:sp>
      <p:sp>
        <p:nvSpPr>
          <p:cNvPr id="4" name="TextBox 3"/>
          <p:cNvSpPr txBox="1"/>
          <p:nvPr/>
        </p:nvSpPr>
        <p:spPr>
          <a:xfrm>
            <a:off x="1937233" y="6001022"/>
            <a:ext cx="6706798" cy="631444"/>
          </a:xfrm>
          <a:prstGeom prst="rect">
            <a:avLst/>
          </a:prstGeom>
          <a:noFill/>
        </p:spPr>
        <p:txBody>
          <a:bodyPr wrap="none" lIns="0" tIns="0" rIns="0" bIns="0" rtlCol="0" anchor="t" anchorCtr="0">
            <a:noAutofit/>
          </a:bodyPr>
          <a:lstStyle/>
          <a:p>
            <a:pPr algn="r" defTabSz="457200"/>
            <a:endParaRPr lang="en-US" sz="1400" b="1" dirty="0">
              <a:solidFill>
                <a:srgbClr val="BFBFBF"/>
              </a:solidFill>
              <a:latin typeface="Arial"/>
              <a:cs typeface="Arial"/>
            </a:endParaRPr>
          </a:p>
        </p:txBody>
      </p:sp>
    </p:spTree>
    <p:extLst>
      <p:ext uri="{BB962C8B-B14F-4D97-AF65-F5344CB8AC3E}">
        <p14:creationId xmlns:p14="http://schemas.microsoft.com/office/powerpoint/2010/main" val="37441636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1259" y="1061978"/>
            <a:ext cx="7210804" cy="4334012"/>
          </a:xfrm>
          <a:prstGeom prst="rect">
            <a:avLst/>
          </a:prstGeom>
          <a:noFill/>
        </p:spPr>
        <p:txBody>
          <a:bodyPr wrap="square" rtlCol="0" anchor="ctr" anchorCtr="0">
            <a:noAutofit/>
          </a:bodyPr>
          <a:lstStyle/>
          <a:p>
            <a:pPr defTabSz="457200"/>
            <a:r>
              <a:rPr lang="en-US" sz="3600" i="1" dirty="0">
                <a:solidFill>
                  <a:srgbClr val="FFFFFF"/>
                </a:solidFill>
                <a:latin typeface="Times New Roman"/>
                <a:cs typeface="Times New Roman"/>
              </a:rPr>
              <a:t>Local agents reconstruct foreign norms to ensure the norms fit with the agents’ cognitive priors and identities. Congruence building thus becomes key to acceptance. Localization, not wholesale acceptance or rejection…</a:t>
            </a:r>
          </a:p>
          <a:p>
            <a:pPr defTabSz="457200"/>
            <a:endParaRPr lang="en-US" sz="1400" i="1" dirty="0">
              <a:solidFill>
                <a:srgbClr val="2E7572">
                  <a:lumMod val="50000"/>
                  <a:lumOff val="50000"/>
                </a:srgbClr>
              </a:solidFill>
              <a:latin typeface="Times New Roman"/>
              <a:cs typeface="Times New Roman"/>
            </a:endParaRPr>
          </a:p>
          <a:p>
            <a:pPr defTabSz="457200"/>
            <a:endParaRPr lang="en-US" sz="1400" i="1" dirty="0">
              <a:solidFill>
                <a:srgbClr val="2E7572">
                  <a:lumMod val="50000"/>
                  <a:lumOff val="50000"/>
                </a:srgbClr>
              </a:solidFill>
              <a:latin typeface="Times New Roman"/>
              <a:cs typeface="Times New Roman"/>
            </a:endParaRPr>
          </a:p>
          <a:p>
            <a:pPr defTabSz="457200"/>
            <a:r>
              <a:rPr lang="en-US" sz="1400" dirty="0" err="1">
                <a:solidFill>
                  <a:srgbClr val="FFFFFF"/>
                </a:solidFill>
                <a:latin typeface="Arial"/>
                <a:cs typeface="Arial"/>
              </a:rPr>
              <a:t>Amitav</a:t>
            </a:r>
            <a:r>
              <a:rPr lang="en-US" sz="1400" dirty="0">
                <a:solidFill>
                  <a:srgbClr val="FFFFFF"/>
                </a:solidFill>
                <a:latin typeface="Arial"/>
                <a:cs typeface="Arial"/>
              </a:rPr>
              <a:t> Acharya, “How Ideas Spread,”</a:t>
            </a:r>
            <a:r>
              <a:rPr lang="en-US" sz="1400" i="1" dirty="0">
                <a:solidFill>
                  <a:srgbClr val="FFFFFF"/>
                </a:solidFill>
                <a:latin typeface="Arial"/>
                <a:cs typeface="Arial"/>
              </a:rPr>
              <a:t> International Organization</a:t>
            </a:r>
            <a:r>
              <a:rPr lang="en-US" sz="1400" dirty="0">
                <a:solidFill>
                  <a:srgbClr val="FFFFFF"/>
                </a:solidFill>
                <a:latin typeface="Arial"/>
                <a:cs typeface="Arial"/>
              </a:rPr>
              <a:t>, 2004</a:t>
            </a:r>
          </a:p>
        </p:txBody>
      </p:sp>
    </p:spTree>
    <p:extLst>
      <p:ext uri="{BB962C8B-B14F-4D97-AF65-F5344CB8AC3E}">
        <p14:creationId xmlns:p14="http://schemas.microsoft.com/office/powerpoint/2010/main" val="966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980728"/>
            <a:ext cx="8064500" cy="1162050"/>
          </a:xfrm>
        </p:spPr>
        <p:txBody>
          <a:bodyPr/>
          <a:lstStyle/>
          <a:p>
            <a:r>
              <a:rPr lang="en-GB" sz="4400" dirty="0" smtClean="0"/>
              <a:t>The International Humanitarian System</a:t>
            </a:r>
            <a:endParaRPr lang="en-GB" sz="4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37593506"/>
              </p:ext>
            </p:extLst>
          </p:nvPr>
        </p:nvGraphicFramePr>
        <p:xfrm>
          <a:off x="684213" y="1844675"/>
          <a:ext cx="8064500" cy="4338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103960" y="3501008"/>
            <a:ext cx="2463175" cy="646331"/>
          </a:xfrm>
          <a:prstGeom prst="rect">
            <a:avLst/>
          </a:prstGeom>
          <a:noFill/>
        </p:spPr>
        <p:txBody>
          <a:bodyPr wrap="none" rtlCol="0">
            <a:spAutoFit/>
          </a:bodyPr>
          <a:lstStyle/>
          <a:p>
            <a:pPr algn="ctr" fontAlgn="base">
              <a:spcBef>
                <a:spcPct val="0"/>
              </a:spcBef>
              <a:spcAft>
                <a:spcPct val="0"/>
              </a:spcAft>
            </a:pPr>
            <a:r>
              <a:rPr lang="en-GB" dirty="0">
                <a:solidFill>
                  <a:srgbClr val="000000"/>
                </a:solidFill>
              </a:rPr>
              <a:t>Local and National</a:t>
            </a:r>
          </a:p>
          <a:p>
            <a:pPr algn="ctr" fontAlgn="base">
              <a:spcBef>
                <a:spcPct val="0"/>
              </a:spcBef>
              <a:spcAft>
                <a:spcPct val="0"/>
              </a:spcAft>
            </a:pPr>
            <a:r>
              <a:rPr lang="en-GB" dirty="0">
                <a:solidFill>
                  <a:srgbClr val="000000"/>
                </a:solidFill>
              </a:rPr>
              <a:t>Women Organisations</a:t>
            </a:r>
            <a:endParaRPr lang="en-GB" dirty="0">
              <a:solidFill>
                <a:srgbClr val="000000"/>
              </a:solidFill>
            </a:endParaRPr>
          </a:p>
        </p:txBody>
      </p:sp>
    </p:spTree>
    <p:extLst>
      <p:ext uri="{BB962C8B-B14F-4D97-AF65-F5344CB8AC3E}">
        <p14:creationId xmlns:p14="http://schemas.microsoft.com/office/powerpoint/2010/main" val="378401021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1262" y="588395"/>
            <a:ext cx="6801833" cy="631444"/>
          </a:xfrm>
          <a:prstGeom prst="rect">
            <a:avLst/>
          </a:prstGeom>
          <a:noFill/>
        </p:spPr>
        <p:txBody>
          <a:bodyPr wrap="none" lIns="0" tIns="0" rIns="0" bIns="0" rtlCol="0" anchor="t" anchorCtr="0">
            <a:noAutofit/>
          </a:bodyPr>
          <a:lstStyle/>
          <a:p>
            <a:pPr defTabSz="457200"/>
            <a:r>
              <a:rPr lang="en-US" sz="2100" b="1" dirty="0" err="1">
                <a:solidFill>
                  <a:srgbClr val="51545D"/>
                </a:solidFill>
                <a:latin typeface="Arial"/>
                <a:cs typeface="Arial"/>
              </a:rPr>
              <a:t>Localisation</a:t>
            </a:r>
            <a:r>
              <a:rPr lang="en-US" sz="2100" b="1" dirty="0">
                <a:solidFill>
                  <a:srgbClr val="51545D"/>
                </a:solidFill>
                <a:latin typeface="Arial"/>
                <a:cs typeface="Arial"/>
              </a:rPr>
              <a:t> in the Muslim-majority world</a:t>
            </a:r>
            <a:endParaRPr lang="en-US" sz="2100" i="1" dirty="0">
              <a:solidFill>
                <a:srgbClr val="51545D"/>
              </a:solidFill>
              <a:latin typeface="Times New Roman"/>
              <a:cs typeface="Times New Roman"/>
            </a:endParaRPr>
          </a:p>
        </p:txBody>
      </p:sp>
      <p:sp>
        <p:nvSpPr>
          <p:cNvPr id="3" name="TextBox 2"/>
          <p:cNvSpPr txBox="1"/>
          <p:nvPr/>
        </p:nvSpPr>
        <p:spPr>
          <a:xfrm>
            <a:off x="263459" y="1201832"/>
            <a:ext cx="8297806" cy="4504425"/>
          </a:xfrm>
          <a:prstGeom prst="rect">
            <a:avLst/>
          </a:prstGeom>
          <a:noFill/>
        </p:spPr>
        <p:txBody>
          <a:bodyPr wrap="square" lIns="0" tIns="0" rIns="0" bIns="0" rtlCol="0" anchor="t" anchorCtr="0">
            <a:noAutofit/>
          </a:bodyPr>
          <a:lstStyle/>
          <a:p>
            <a:pPr marL="800100" lvl="1" indent="-342900" defTabSz="457200">
              <a:lnSpc>
                <a:spcPct val="150000"/>
              </a:lnSpc>
              <a:buFont typeface="Arial" panose="020B0604020202020204" pitchFamily="34" charset="0"/>
              <a:buChar char="•"/>
            </a:pPr>
            <a:r>
              <a:rPr lang="en-US" dirty="0">
                <a:solidFill>
                  <a:srgbClr val="51545D"/>
                </a:solidFill>
                <a:latin typeface="Times New Roman"/>
                <a:cs typeface="Times New Roman"/>
              </a:rPr>
              <a:t>80+% of humanitarian crises in the world occur in OIC states</a:t>
            </a:r>
          </a:p>
          <a:p>
            <a:pPr marL="800100" lvl="1" indent="-342900" defTabSz="457200">
              <a:lnSpc>
                <a:spcPct val="150000"/>
              </a:lnSpc>
              <a:buFont typeface="Arial" panose="020B0604020202020204" pitchFamily="34" charset="0"/>
              <a:buChar char="•"/>
            </a:pPr>
            <a:r>
              <a:rPr lang="en-US" dirty="0">
                <a:solidFill>
                  <a:srgbClr val="51545D"/>
                </a:solidFill>
                <a:latin typeface="Times New Roman"/>
                <a:cs typeface="Times New Roman"/>
              </a:rPr>
              <a:t>An estimated ¼ of the Muslim world is living on US 1.24/day (IRIN/2011 figure) concentrated in crises like Somalia, Syria, Mali, Yemen</a:t>
            </a:r>
          </a:p>
          <a:p>
            <a:pPr lvl="1" defTabSz="457200">
              <a:lnSpc>
                <a:spcPct val="150000"/>
              </a:lnSpc>
            </a:pPr>
            <a:r>
              <a:rPr lang="en-US" dirty="0">
                <a:solidFill>
                  <a:srgbClr val="2E7572"/>
                </a:solidFill>
                <a:latin typeface="Times New Roman"/>
                <a:cs typeface="Times New Roman"/>
              </a:rPr>
              <a:t>Solution?:</a:t>
            </a:r>
          </a:p>
          <a:p>
            <a:pPr marL="742950" lvl="1" indent="-285750" defTabSz="457200">
              <a:lnSpc>
                <a:spcPct val="150000"/>
              </a:lnSpc>
              <a:buFont typeface="Arial"/>
              <a:buChar char="•"/>
            </a:pPr>
            <a:r>
              <a:rPr lang="en-US" dirty="0">
                <a:solidFill>
                  <a:srgbClr val="51545D"/>
                </a:solidFill>
                <a:latin typeface="Times New Roman"/>
                <a:cs typeface="Times New Roman"/>
              </a:rPr>
              <a:t>‘</a:t>
            </a:r>
            <a:r>
              <a:rPr lang="en-US" dirty="0" err="1">
                <a:solidFill>
                  <a:srgbClr val="51545D"/>
                </a:solidFill>
                <a:latin typeface="Times New Roman"/>
                <a:cs typeface="Times New Roman"/>
              </a:rPr>
              <a:t>Localising</a:t>
            </a:r>
            <a:r>
              <a:rPr lang="en-US" dirty="0">
                <a:solidFill>
                  <a:srgbClr val="51545D"/>
                </a:solidFill>
                <a:latin typeface="Times New Roman"/>
                <a:cs typeface="Times New Roman"/>
              </a:rPr>
              <a:t>’ crisis response in non-western contexts, important to discuss the Muslim world, as a major recipient</a:t>
            </a:r>
          </a:p>
          <a:p>
            <a:pPr marL="742950" lvl="1" indent="-285750" defTabSz="457200">
              <a:lnSpc>
                <a:spcPct val="150000"/>
              </a:lnSpc>
              <a:buFont typeface="Arial"/>
              <a:buChar char="•"/>
            </a:pPr>
            <a:r>
              <a:rPr lang="en-US" dirty="0">
                <a:solidFill>
                  <a:srgbClr val="51545D"/>
                </a:solidFill>
                <a:latin typeface="Times New Roman"/>
                <a:cs typeface="Times New Roman"/>
              </a:rPr>
              <a:t>Understanding local Islamic </a:t>
            </a:r>
            <a:r>
              <a:rPr lang="en-US" dirty="0" err="1">
                <a:solidFill>
                  <a:srgbClr val="51545D"/>
                </a:solidFill>
                <a:latin typeface="Times New Roman"/>
                <a:cs typeface="Times New Roman"/>
              </a:rPr>
              <a:t>conceptualisations</a:t>
            </a:r>
            <a:r>
              <a:rPr lang="en-US" dirty="0">
                <a:solidFill>
                  <a:srgbClr val="51545D"/>
                </a:solidFill>
                <a:latin typeface="Times New Roman"/>
                <a:cs typeface="Times New Roman"/>
              </a:rPr>
              <a:t> of family, gender, community</a:t>
            </a:r>
          </a:p>
          <a:p>
            <a:pPr marL="742950" lvl="1" indent="-285750" defTabSz="457200">
              <a:buFont typeface="Arial"/>
              <a:buChar char="•"/>
            </a:pPr>
            <a:endParaRPr lang="en-US" dirty="0">
              <a:solidFill>
                <a:srgbClr val="595959"/>
              </a:solidFill>
              <a:latin typeface="Times New Roman"/>
              <a:cs typeface="Times New Roman"/>
            </a:endParaRPr>
          </a:p>
        </p:txBody>
      </p:sp>
      <p:sp>
        <p:nvSpPr>
          <p:cNvPr id="5" name="TextBox 4"/>
          <p:cNvSpPr txBox="1"/>
          <p:nvPr/>
        </p:nvSpPr>
        <p:spPr>
          <a:xfrm>
            <a:off x="1937233" y="6001022"/>
            <a:ext cx="6706798" cy="631444"/>
          </a:xfrm>
          <a:prstGeom prst="rect">
            <a:avLst/>
          </a:prstGeom>
          <a:noFill/>
        </p:spPr>
        <p:txBody>
          <a:bodyPr wrap="none" lIns="0" tIns="0" rIns="0" bIns="0" rtlCol="0" anchor="t" anchorCtr="0">
            <a:noAutofit/>
          </a:bodyPr>
          <a:lstStyle/>
          <a:p>
            <a:pPr algn="r" defTabSz="457200"/>
            <a:endParaRPr lang="en-US" sz="1400" b="1" dirty="0">
              <a:solidFill>
                <a:srgbClr val="BFBFBF"/>
              </a:solidFill>
              <a:latin typeface="Arial"/>
              <a:cs typeface="Arial"/>
            </a:endParaRPr>
          </a:p>
        </p:txBody>
      </p:sp>
    </p:spTree>
    <p:extLst>
      <p:ext uri="{BB962C8B-B14F-4D97-AF65-F5344CB8AC3E}">
        <p14:creationId xmlns:p14="http://schemas.microsoft.com/office/powerpoint/2010/main" val="17131995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1262" y="588395"/>
            <a:ext cx="6801833" cy="631444"/>
          </a:xfrm>
          <a:prstGeom prst="rect">
            <a:avLst/>
          </a:prstGeom>
          <a:noFill/>
        </p:spPr>
        <p:txBody>
          <a:bodyPr wrap="none" lIns="0" tIns="0" rIns="0" bIns="0" rtlCol="0" anchor="t" anchorCtr="0">
            <a:noAutofit/>
          </a:bodyPr>
          <a:lstStyle/>
          <a:p>
            <a:pPr defTabSz="457200"/>
            <a:r>
              <a:rPr lang="en-US" sz="2100" b="1" dirty="0">
                <a:solidFill>
                  <a:srgbClr val="51545D"/>
                </a:solidFill>
                <a:latin typeface="Arial"/>
                <a:cs typeface="Arial"/>
              </a:rPr>
              <a:t>Islam and humanitarianism</a:t>
            </a:r>
            <a:endParaRPr lang="en-US" sz="2100" i="1" dirty="0">
              <a:solidFill>
                <a:srgbClr val="51545D"/>
              </a:solidFill>
              <a:latin typeface="Times New Roman"/>
              <a:cs typeface="Times New Roman"/>
            </a:endParaRPr>
          </a:p>
        </p:txBody>
      </p:sp>
      <p:sp>
        <p:nvSpPr>
          <p:cNvPr id="3" name="TextBox 2"/>
          <p:cNvSpPr txBox="1"/>
          <p:nvPr/>
        </p:nvSpPr>
        <p:spPr>
          <a:xfrm>
            <a:off x="286067" y="1219839"/>
            <a:ext cx="8297806" cy="4276608"/>
          </a:xfrm>
          <a:prstGeom prst="rect">
            <a:avLst/>
          </a:prstGeom>
          <a:noFill/>
        </p:spPr>
        <p:txBody>
          <a:bodyPr wrap="square" lIns="0" tIns="0" rIns="0" bIns="0" rtlCol="0" anchor="t" anchorCtr="0">
            <a:noAutofit/>
          </a:bodyPr>
          <a:lstStyle/>
          <a:p>
            <a:pPr marL="800100" lvl="1" indent="-342900" defTabSz="457200">
              <a:lnSpc>
                <a:spcPct val="150000"/>
              </a:lnSpc>
              <a:buFont typeface="Arial" panose="020B0604020202020204" pitchFamily="34" charset="0"/>
              <a:buChar char="•"/>
            </a:pPr>
            <a:r>
              <a:rPr lang="en-US" sz="2000" dirty="0">
                <a:solidFill>
                  <a:srgbClr val="595959"/>
                </a:solidFill>
                <a:latin typeface="Times New Roman"/>
                <a:cs typeface="Times New Roman"/>
              </a:rPr>
              <a:t>Humanitarianism as a fundamental principle of Islam. An obligation the same way as prayer, fasting and pilgrimage </a:t>
            </a:r>
          </a:p>
          <a:p>
            <a:pPr marL="742950" lvl="1" indent="-285750" defTabSz="457200">
              <a:lnSpc>
                <a:spcPct val="150000"/>
              </a:lnSpc>
              <a:buFont typeface="Arial"/>
              <a:buChar char="•"/>
            </a:pPr>
            <a:r>
              <a:rPr lang="en-US" sz="2000" dirty="0">
                <a:solidFill>
                  <a:srgbClr val="595959"/>
                </a:solidFill>
                <a:latin typeface="Times New Roman"/>
                <a:cs typeface="Times New Roman"/>
              </a:rPr>
              <a:t>Waqf (donated assets, property), Zakat (alms giving), Sukuk (bonds)</a:t>
            </a:r>
          </a:p>
          <a:p>
            <a:pPr marL="742950" lvl="1" indent="-285750" defTabSz="457200">
              <a:lnSpc>
                <a:spcPct val="150000"/>
              </a:lnSpc>
              <a:buFont typeface="Arial"/>
              <a:buChar char="•"/>
            </a:pPr>
            <a:r>
              <a:rPr lang="en-US" sz="2000" dirty="0">
                <a:solidFill>
                  <a:srgbClr val="595959"/>
                </a:solidFill>
                <a:latin typeface="Times New Roman"/>
                <a:cs typeface="Times New Roman"/>
              </a:rPr>
              <a:t>Islamic social financing – estimated between US 200 billion and 1 trillion is spent in Muslim charitable giving (zakat) each year. Increasing religiosity and wealth in the Muslim world alongside globalization</a:t>
            </a:r>
          </a:p>
        </p:txBody>
      </p:sp>
      <p:sp>
        <p:nvSpPr>
          <p:cNvPr id="5" name="TextBox 4"/>
          <p:cNvSpPr txBox="1"/>
          <p:nvPr/>
        </p:nvSpPr>
        <p:spPr>
          <a:xfrm>
            <a:off x="1937233" y="6001022"/>
            <a:ext cx="6706798" cy="631444"/>
          </a:xfrm>
          <a:prstGeom prst="rect">
            <a:avLst/>
          </a:prstGeom>
          <a:noFill/>
        </p:spPr>
        <p:txBody>
          <a:bodyPr wrap="none" lIns="0" tIns="0" rIns="0" bIns="0" rtlCol="0" anchor="t" anchorCtr="0">
            <a:noAutofit/>
          </a:bodyPr>
          <a:lstStyle/>
          <a:p>
            <a:pPr algn="r" defTabSz="457200"/>
            <a:r>
              <a:rPr lang="en-US" sz="1400" b="1" dirty="0">
                <a:solidFill>
                  <a:srgbClr val="BFBFBF"/>
                </a:solidFill>
                <a:latin typeface="Arial"/>
                <a:cs typeface="Arial"/>
              </a:rPr>
              <a:t>#</a:t>
            </a:r>
            <a:r>
              <a:rPr lang="en-US" sz="1400" b="1" dirty="0" err="1">
                <a:solidFill>
                  <a:srgbClr val="BFBFBF"/>
                </a:solidFill>
                <a:latin typeface="Arial"/>
                <a:cs typeface="Arial"/>
              </a:rPr>
              <a:t>hashtag</a:t>
            </a:r>
            <a:endParaRPr lang="en-US" sz="1400" b="1" dirty="0">
              <a:solidFill>
                <a:srgbClr val="BFBFBF"/>
              </a:solidFill>
              <a:latin typeface="Arial"/>
              <a:cs typeface="Arial"/>
            </a:endParaRPr>
          </a:p>
        </p:txBody>
      </p:sp>
    </p:spTree>
    <p:extLst>
      <p:ext uri="{BB962C8B-B14F-4D97-AF65-F5344CB8AC3E}">
        <p14:creationId xmlns:p14="http://schemas.microsoft.com/office/powerpoint/2010/main" val="40330434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1262" y="588395"/>
            <a:ext cx="6801833" cy="631444"/>
          </a:xfrm>
          <a:prstGeom prst="rect">
            <a:avLst/>
          </a:prstGeom>
          <a:noFill/>
        </p:spPr>
        <p:txBody>
          <a:bodyPr wrap="none" lIns="0" tIns="0" rIns="0" bIns="0" rtlCol="0" anchor="t" anchorCtr="0">
            <a:noAutofit/>
          </a:bodyPr>
          <a:lstStyle/>
          <a:p>
            <a:pPr defTabSz="457200"/>
            <a:r>
              <a:rPr lang="en-US" sz="2100" b="1" dirty="0">
                <a:solidFill>
                  <a:srgbClr val="51545D"/>
                </a:solidFill>
                <a:latin typeface="Arial"/>
                <a:cs typeface="Arial"/>
              </a:rPr>
              <a:t>What about gender?</a:t>
            </a:r>
            <a:endParaRPr lang="en-US" sz="2100" i="1" dirty="0">
              <a:solidFill>
                <a:srgbClr val="51545D"/>
              </a:solidFill>
              <a:latin typeface="Times New Roman"/>
              <a:cs typeface="Times New Roman"/>
            </a:endParaRPr>
          </a:p>
        </p:txBody>
      </p:sp>
      <p:sp>
        <p:nvSpPr>
          <p:cNvPr id="3" name="TextBox 2"/>
          <p:cNvSpPr txBox="1"/>
          <p:nvPr/>
        </p:nvSpPr>
        <p:spPr>
          <a:xfrm>
            <a:off x="346225" y="1122652"/>
            <a:ext cx="8297806" cy="4412713"/>
          </a:xfrm>
          <a:prstGeom prst="rect">
            <a:avLst/>
          </a:prstGeom>
          <a:noFill/>
        </p:spPr>
        <p:txBody>
          <a:bodyPr wrap="square" lIns="0" tIns="0" rIns="0" bIns="0" rtlCol="0" anchor="t" anchorCtr="0">
            <a:noAutofit/>
          </a:bodyPr>
          <a:lstStyle/>
          <a:p>
            <a:pPr marL="800100" lvl="1" indent="-342900" defTabSz="457200">
              <a:lnSpc>
                <a:spcPct val="150000"/>
              </a:lnSpc>
              <a:buFont typeface="Arial" panose="020B0604020202020204" pitchFamily="34" charset="0"/>
              <a:buChar char="•"/>
            </a:pPr>
            <a:r>
              <a:rPr lang="en-US" dirty="0">
                <a:solidFill>
                  <a:srgbClr val="595959"/>
                </a:solidFill>
                <a:latin typeface="Times New Roman"/>
                <a:cs typeface="Times New Roman"/>
              </a:rPr>
              <a:t>Common misperception of gender empowerment/religion tension</a:t>
            </a:r>
          </a:p>
          <a:p>
            <a:pPr marL="1257300" lvl="2" indent="-342900" defTabSz="457200">
              <a:lnSpc>
                <a:spcPct val="150000"/>
              </a:lnSpc>
              <a:buFont typeface="Arial" panose="020B0604020202020204" pitchFamily="34" charset="0"/>
              <a:buChar char="•"/>
            </a:pPr>
            <a:r>
              <a:rPr lang="en-US" dirty="0">
                <a:solidFill>
                  <a:srgbClr val="595959"/>
                </a:solidFill>
                <a:latin typeface="Times New Roman"/>
                <a:cs typeface="Times New Roman"/>
              </a:rPr>
              <a:t>Gender integrated spaces and new roles for women often seen as ‘empowering,’ for local women can sometimes be the opposite</a:t>
            </a:r>
          </a:p>
          <a:p>
            <a:pPr marL="800100" lvl="1" indent="-342900" defTabSz="457200">
              <a:lnSpc>
                <a:spcPct val="150000"/>
              </a:lnSpc>
              <a:buFont typeface="Arial" panose="020B0604020202020204" pitchFamily="34" charset="0"/>
              <a:buChar char="•"/>
            </a:pPr>
            <a:r>
              <a:rPr lang="en-US" dirty="0">
                <a:solidFill>
                  <a:srgbClr val="595959"/>
                </a:solidFill>
                <a:latin typeface="Times New Roman" panose="02020603050405020304" pitchFamily="18" charset="0"/>
                <a:cs typeface="Times New Roman" panose="02020603050405020304" pitchFamily="18" charset="0"/>
              </a:rPr>
              <a:t>UNHCR Welcoming the Stranger Initiative (2013) engaging faith leaders</a:t>
            </a:r>
            <a:endParaRPr lang="en-US" dirty="0">
              <a:solidFill>
                <a:srgbClr val="595959"/>
              </a:solidFill>
              <a:latin typeface="Times New Roman"/>
              <a:cs typeface="Times New Roman"/>
            </a:endParaRPr>
          </a:p>
          <a:p>
            <a:pPr marL="742950" lvl="1" indent="-285750" defTabSz="457200">
              <a:lnSpc>
                <a:spcPct val="150000"/>
              </a:lnSpc>
              <a:buFont typeface="Arial"/>
              <a:buChar char="•"/>
            </a:pPr>
            <a:r>
              <a:rPr lang="en-US" dirty="0">
                <a:solidFill>
                  <a:srgbClr val="595959"/>
                </a:solidFill>
                <a:latin typeface="Times New Roman"/>
                <a:cs typeface="Times New Roman"/>
              </a:rPr>
              <a:t>Local faith leaders can be well-positioned to engage in displacement contexts when people are too sensitive to openly share with ‘outsiders’</a:t>
            </a:r>
          </a:p>
          <a:p>
            <a:pPr marL="742950" lvl="1" indent="-285750" defTabSz="457200">
              <a:lnSpc>
                <a:spcPct val="150000"/>
              </a:lnSpc>
              <a:buFont typeface="Arial"/>
              <a:buChar char="•"/>
            </a:pPr>
            <a:r>
              <a:rPr lang="en-US" dirty="0">
                <a:solidFill>
                  <a:srgbClr val="595959"/>
                </a:solidFill>
                <a:latin typeface="Times New Roman"/>
                <a:cs typeface="Times New Roman"/>
              </a:rPr>
              <a:t>Criteria of ‘leader’ and ‘NGO’ needs to be expanded, women often play crucial, less formal or visible roles, community leadership</a:t>
            </a:r>
          </a:p>
          <a:p>
            <a:pPr marL="742950" lvl="1" indent="-285750" defTabSz="457200">
              <a:buFont typeface="Arial"/>
              <a:buChar char="•"/>
            </a:pPr>
            <a:endParaRPr lang="en-US" dirty="0">
              <a:solidFill>
                <a:srgbClr val="595959"/>
              </a:solidFill>
              <a:latin typeface="Times New Roman"/>
              <a:cs typeface="Times New Roman"/>
            </a:endParaRPr>
          </a:p>
        </p:txBody>
      </p:sp>
      <p:sp>
        <p:nvSpPr>
          <p:cNvPr id="5" name="TextBox 4"/>
          <p:cNvSpPr txBox="1"/>
          <p:nvPr/>
        </p:nvSpPr>
        <p:spPr>
          <a:xfrm>
            <a:off x="1937233" y="6001022"/>
            <a:ext cx="6706798" cy="631444"/>
          </a:xfrm>
          <a:prstGeom prst="rect">
            <a:avLst/>
          </a:prstGeom>
          <a:noFill/>
        </p:spPr>
        <p:txBody>
          <a:bodyPr wrap="none" lIns="0" tIns="0" rIns="0" bIns="0" rtlCol="0" anchor="t" anchorCtr="0">
            <a:noAutofit/>
          </a:bodyPr>
          <a:lstStyle/>
          <a:p>
            <a:pPr algn="r" defTabSz="457200"/>
            <a:r>
              <a:rPr lang="en-US" sz="1400" b="1" dirty="0">
                <a:solidFill>
                  <a:srgbClr val="BFBFBF"/>
                </a:solidFill>
                <a:latin typeface="Arial"/>
                <a:cs typeface="Arial"/>
              </a:rPr>
              <a:t>#</a:t>
            </a:r>
            <a:r>
              <a:rPr lang="en-US" sz="1400" b="1" dirty="0" err="1">
                <a:solidFill>
                  <a:srgbClr val="BFBFBF"/>
                </a:solidFill>
                <a:latin typeface="Arial"/>
                <a:cs typeface="Arial"/>
              </a:rPr>
              <a:t>hashtag</a:t>
            </a:r>
            <a:endParaRPr lang="en-US" sz="1400" b="1" dirty="0">
              <a:solidFill>
                <a:srgbClr val="BFBFBF"/>
              </a:solidFill>
              <a:latin typeface="Arial"/>
              <a:cs typeface="Arial"/>
            </a:endParaRPr>
          </a:p>
        </p:txBody>
      </p:sp>
    </p:spTree>
    <p:extLst>
      <p:ext uri="{BB962C8B-B14F-4D97-AF65-F5344CB8AC3E}">
        <p14:creationId xmlns:p14="http://schemas.microsoft.com/office/powerpoint/2010/main" val="28621557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F67BB98A-1B80-49C9-8554-09584967165E}"/>
              </a:ext>
            </a:extLst>
          </p:cNvPr>
          <p:cNvSpPr txBox="1"/>
          <p:nvPr/>
        </p:nvSpPr>
        <p:spPr>
          <a:xfrm>
            <a:off x="818149" y="1917034"/>
            <a:ext cx="6539163" cy="2400657"/>
          </a:xfrm>
          <a:prstGeom prst="rect">
            <a:avLst/>
          </a:prstGeom>
          <a:noFill/>
        </p:spPr>
        <p:txBody>
          <a:bodyPr wrap="square" rtlCol="0">
            <a:spAutoFit/>
          </a:bodyPr>
          <a:lstStyle/>
          <a:p>
            <a:pPr lvl="1" defTabSz="457200"/>
            <a:r>
              <a:rPr lang="en-GB" i="1" dirty="0">
                <a:solidFill>
                  <a:prstClr val="white"/>
                </a:solidFill>
                <a:latin typeface="Times New Roman" panose="02020603050405020304" pitchFamily="18" charset="0"/>
                <a:cs typeface="Times New Roman" panose="02020603050405020304" pitchFamily="18" charset="0"/>
              </a:rPr>
              <a:t>“… the leaders of the Muslim community [in Bangui, CAR] mobilized some 5km away from the refugee camp on the road to </a:t>
            </a:r>
            <a:r>
              <a:rPr lang="en-GB" i="1" dirty="0" err="1">
                <a:solidFill>
                  <a:prstClr val="white"/>
                </a:solidFill>
                <a:latin typeface="Times New Roman" panose="02020603050405020304" pitchFamily="18" charset="0"/>
                <a:cs typeface="Times New Roman" panose="02020603050405020304" pitchFamily="18" charset="0"/>
              </a:rPr>
              <a:t>Tirungulu</a:t>
            </a:r>
            <a:r>
              <a:rPr lang="en-GB" i="1" dirty="0">
                <a:solidFill>
                  <a:prstClr val="white"/>
                </a:solidFill>
                <a:latin typeface="Times New Roman" panose="02020603050405020304" pitchFamily="18" charset="0"/>
                <a:cs typeface="Times New Roman" panose="02020603050405020304" pitchFamily="18" charset="0"/>
              </a:rPr>
              <a:t> to stop [armed non-state actors] from advancing. This group literally sat on the dirt road to prevent them from moving. They pleaded and invoked the Holy Qur’an, reminding the armed non-state actors of their duties as fellow Muslims.”</a:t>
            </a:r>
          </a:p>
          <a:p>
            <a:pPr marL="742950" lvl="1" indent="-285750" defTabSz="457200">
              <a:buFont typeface="Arial"/>
              <a:buChar char="•"/>
            </a:pPr>
            <a:endParaRPr lang="en-GB" sz="1400" b="1" i="1" dirty="0">
              <a:solidFill>
                <a:prstClr val="white"/>
              </a:solidFill>
              <a:latin typeface="Times New Roman" panose="02020603050405020304" pitchFamily="18" charset="0"/>
              <a:cs typeface="Times New Roman" panose="02020603050405020304" pitchFamily="18" charset="0"/>
            </a:endParaRPr>
          </a:p>
          <a:p>
            <a:pPr marL="742950" lvl="1" indent="-285750" defTabSz="457200">
              <a:buFont typeface="Arial"/>
              <a:buChar char="•"/>
            </a:pPr>
            <a:endParaRPr lang="en-GB" sz="1400" b="1" dirty="0">
              <a:solidFill>
                <a:prstClr val="white"/>
              </a:solidFill>
              <a:latin typeface="Times New Roman" panose="02020603050405020304" pitchFamily="18" charset="0"/>
              <a:cs typeface="Times New Roman" panose="02020603050405020304" pitchFamily="18" charset="0"/>
            </a:endParaRPr>
          </a:p>
          <a:p>
            <a:pPr marL="742950" lvl="1" indent="-285750" defTabSz="457200">
              <a:buFont typeface="Arial"/>
              <a:buChar char="•"/>
            </a:pPr>
            <a:endParaRPr lang="en-GB" sz="1400" b="1" i="1"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53218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74D2468E-52DE-418E-A3E5-70611A4EB100}"/>
              </a:ext>
            </a:extLst>
          </p:cNvPr>
          <p:cNvSpPr/>
          <p:nvPr/>
        </p:nvSpPr>
        <p:spPr>
          <a:xfrm>
            <a:off x="-322289" y="184318"/>
            <a:ext cx="1922088" cy="4431983"/>
          </a:xfrm>
          <a:prstGeom prst="rect">
            <a:avLst/>
          </a:prstGeom>
        </p:spPr>
        <p:txBody>
          <a:bodyPr wrap="square">
            <a:spAutoFit/>
          </a:bodyPr>
          <a:lstStyle/>
          <a:p>
            <a:pPr lvl="1" defTabSz="457200"/>
            <a:r>
              <a:rPr lang="en-GB" sz="1050" i="1" dirty="0">
                <a:solidFill>
                  <a:prstClr val="white"/>
                </a:solidFill>
                <a:latin typeface="Times New Roman" panose="02020603050405020304" pitchFamily="18" charset="0"/>
                <a:cs typeface="Times New Roman" panose="02020603050405020304" pitchFamily="18" charset="0"/>
              </a:rPr>
              <a:t>“…faith-based organisations [in Myanmar] have acted as buffers between warring parties and were hence able to operate in both areas, even at the peak of the conflict. Due to the trust they benefitted from, they were good advocates for protection. They lobbied the government to take full responsibility for the education and health services of IDPs in Kachin state. No other international organisation or local NGO has such a wide margin of manoeuvre to respond to the humanitarian situation.”</a:t>
            </a:r>
          </a:p>
          <a:p>
            <a:pPr marL="742950" lvl="1" indent="-285750" defTabSz="457200">
              <a:buFont typeface="Arial"/>
              <a:buChar char="•"/>
            </a:pPr>
            <a:endParaRPr lang="en-GB" sz="900" b="1" i="1" dirty="0">
              <a:solidFill>
                <a:prstClr val="white"/>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9802" y="1"/>
            <a:ext cx="7716587" cy="6859187"/>
          </a:xfrm>
          <a:prstGeom prst="rect">
            <a:avLst/>
          </a:prstGeom>
        </p:spPr>
      </p:pic>
      <p:sp>
        <p:nvSpPr>
          <p:cNvPr id="4" name="Rectangle 3">
            <a:extLst>
              <a:ext uri="{FF2B5EF4-FFF2-40B4-BE49-F238E27FC236}">
                <a16:creationId xmlns:a16="http://schemas.microsoft.com/office/drawing/2014/main" xmlns="" id="{6F9A49B5-FE1C-4E06-8585-BADE884F104D}"/>
              </a:ext>
            </a:extLst>
          </p:cNvPr>
          <p:cNvSpPr/>
          <p:nvPr/>
        </p:nvSpPr>
        <p:spPr>
          <a:xfrm>
            <a:off x="2066968" y="6281929"/>
            <a:ext cx="3842142" cy="369332"/>
          </a:xfrm>
          <a:prstGeom prst="rect">
            <a:avLst/>
          </a:prstGeom>
        </p:spPr>
        <p:txBody>
          <a:bodyPr wrap="none">
            <a:spAutoFit/>
          </a:bodyPr>
          <a:lstStyle/>
          <a:p>
            <a:pPr defTabSz="457200"/>
            <a:r>
              <a:rPr lang="en-GB" dirty="0">
                <a:solidFill>
                  <a:srgbClr val="2E7572"/>
                </a:solidFill>
              </a:rPr>
              <a:t>http://www.unhcr.org/539ef28b9.html</a:t>
            </a:r>
          </a:p>
        </p:txBody>
      </p:sp>
    </p:spTree>
    <p:extLst>
      <p:ext uri="{BB962C8B-B14F-4D97-AF65-F5344CB8AC3E}">
        <p14:creationId xmlns:p14="http://schemas.microsoft.com/office/powerpoint/2010/main" val="41499210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472D873-92F6-44DA-AB37-6BFBF0780082}"/>
              </a:ext>
            </a:extLst>
          </p:cNvPr>
          <p:cNvSpPr txBox="1"/>
          <p:nvPr/>
        </p:nvSpPr>
        <p:spPr>
          <a:xfrm>
            <a:off x="-397239" y="-175673"/>
            <a:ext cx="1978702" cy="3539430"/>
          </a:xfrm>
          <a:prstGeom prst="rect">
            <a:avLst/>
          </a:prstGeom>
          <a:noFill/>
        </p:spPr>
        <p:txBody>
          <a:bodyPr wrap="square" rtlCol="0">
            <a:spAutoFit/>
          </a:bodyPr>
          <a:lstStyle/>
          <a:p>
            <a:pPr marL="742950" lvl="1" indent="-285750" defTabSz="457200">
              <a:buFont typeface="Arial"/>
              <a:buChar char="•"/>
            </a:pPr>
            <a:endParaRPr lang="en-GB" sz="1600" i="1" dirty="0">
              <a:solidFill>
                <a:prstClr val="white"/>
              </a:solidFill>
              <a:latin typeface="Times New Roman" panose="02020603050405020304" pitchFamily="18" charset="0"/>
              <a:cs typeface="Times New Roman" panose="02020603050405020304" pitchFamily="18" charset="0"/>
            </a:endParaRPr>
          </a:p>
          <a:p>
            <a:pPr lvl="1" defTabSz="457200"/>
            <a:r>
              <a:rPr lang="en-US" sz="1600" i="1" dirty="0">
                <a:solidFill>
                  <a:prstClr val="white"/>
                </a:solidFill>
                <a:latin typeface="Times New Roman" panose="02020603050405020304" pitchFamily="18" charset="0"/>
                <a:cs typeface="Times New Roman" panose="02020603050405020304" pitchFamily="18" charset="0"/>
              </a:rPr>
              <a:t>“…[a] study of female IDP Kikuyu victims of gender based violence in Kenya found faith communities the only actors to provide women trauma counseling in this context…”</a:t>
            </a:r>
            <a:endParaRPr lang="en-GB" sz="1600" dirty="0">
              <a:solidFill>
                <a:srgbClr val="2E7572"/>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1463" y="0"/>
            <a:ext cx="7715250" cy="6858000"/>
          </a:xfrm>
          <a:prstGeom prst="rect">
            <a:avLst/>
          </a:prstGeom>
        </p:spPr>
      </p:pic>
    </p:spTree>
    <p:extLst>
      <p:ext uri="{BB962C8B-B14F-4D97-AF65-F5344CB8AC3E}">
        <p14:creationId xmlns:p14="http://schemas.microsoft.com/office/powerpoint/2010/main" val="10117175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472D873-92F6-44DA-AB37-6BFBF0780082}"/>
              </a:ext>
            </a:extLst>
          </p:cNvPr>
          <p:cNvSpPr txBox="1"/>
          <p:nvPr/>
        </p:nvSpPr>
        <p:spPr>
          <a:xfrm>
            <a:off x="737941" y="1215636"/>
            <a:ext cx="7042929" cy="2308324"/>
          </a:xfrm>
          <a:prstGeom prst="rect">
            <a:avLst/>
          </a:prstGeom>
          <a:noFill/>
        </p:spPr>
        <p:txBody>
          <a:bodyPr wrap="square" rtlCol="0">
            <a:spAutoFit/>
          </a:bodyPr>
          <a:lstStyle/>
          <a:p>
            <a:pPr lvl="1" defTabSz="457200"/>
            <a:r>
              <a:rPr lang="en-GB" i="1" dirty="0">
                <a:solidFill>
                  <a:prstClr val="white"/>
                </a:solidFill>
                <a:latin typeface="Times New Roman" panose="02020603050405020304" pitchFamily="18" charset="0"/>
                <a:cs typeface="Times New Roman" panose="02020603050405020304" pitchFamily="18" charset="0"/>
              </a:rPr>
              <a:t>‘Basic needs’ in humanitarian situations are often highly gendered and intimately related to the religious identity and belief system of refugees and IDPs, with local conceptualisations of ‘basic needs’ often transcending secular organisations’ perceptions. For instance, UNFPA noted that many Muslim IDP women affected by the Indian Ocean Tsunami of 2004 held that headscarves were essential to maintain their dignity and were a prerequisite to be able to access other services in public spaces…’</a:t>
            </a:r>
          </a:p>
        </p:txBody>
      </p:sp>
      <p:sp>
        <p:nvSpPr>
          <p:cNvPr id="3" name="TextBox 2">
            <a:extLst>
              <a:ext uri="{FF2B5EF4-FFF2-40B4-BE49-F238E27FC236}">
                <a16:creationId xmlns:a16="http://schemas.microsoft.com/office/drawing/2014/main" xmlns="" id="{9D54874D-47D5-4209-BD9E-E84ADE5E148C}"/>
              </a:ext>
            </a:extLst>
          </p:cNvPr>
          <p:cNvSpPr txBox="1"/>
          <p:nvPr/>
        </p:nvSpPr>
        <p:spPr>
          <a:xfrm>
            <a:off x="2548467" y="5359443"/>
            <a:ext cx="3195490" cy="369332"/>
          </a:xfrm>
          <a:prstGeom prst="rect">
            <a:avLst/>
          </a:prstGeom>
          <a:noFill/>
        </p:spPr>
        <p:txBody>
          <a:bodyPr wrap="none" rtlCol="0">
            <a:spAutoFit/>
          </a:bodyPr>
          <a:lstStyle/>
          <a:p>
            <a:pPr defTabSz="457200"/>
            <a:r>
              <a:rPr lang="en-GB" dirty="0">
                <a:solidFill>
                  <a:srgbClr val="2E7572"/>
                </a:solidFill>
              </a:rPr>
              <a:t>Dr Elena </a:t>
            </a:r>
            <a:r>
              <a:rPr lang="en-GB" dirty="0" err="1">
                <a:solidFill>
                  <a:srgbClr val="2E7572"/>
                </a:solidFill>
              </a:rPr>
              <a:t>Fiddian-Qasmiyeh</a:t>
            </a:r>
            <a:r>
              <a:rPr lang="en-GB" dirty="0">
                <a:solidFill>
                  <a:srgbClr val="2E7572"/>
                </a:solidFill>
              </a:rPr>
              <a:t>, UCL</a:t>
            </a:r>
          </a:p>
        </p:txBody>
      </p:sp>
    </p:spTree>
    <p:extLst>
      <p:ext uri="{BB962C8B-B14F-4D97-AF65-F5344CB8AC3E}">
        <p14:creationId xmlns:p14="http://schemas.microsoft.com/office/powerpoint/2010/main" val="30685085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7472D873-92F6-44DA-AB37-6BFBF0780082}"/>
              </a:ext>
            </a:extLst>
          </p:cNvPr>
          <p:cNvSpPr txBox="1"/>
          <p:nvPr/>
        </p:nvSpPr>
        <p:spPr>
          <a:xfrm>
            <a:off x="1710270" y="1599460"/>
            <a:ext cx="5739063" cy="2585323"/>
          </a:xfrm>
          <a:prstGeom prst="rect">
            <a:avLst/>
          </a:prstGeom>
          <a:noFill/>
        </p:spPr>
        <p:txBody>
          <a:bodyPr wrap="square" rtlCol="0">
            <a:spAutoFit/>
          </a:bodyPr>
          <a:lstStyle/>
          <a:p>
            <a:pPr lvl="1" defTabSz="457200"/>
            <a:r>
              <a:rPr lang="en-GB" i="1" dirty="0">
                <a:solidFill>
                  <a:prstClr val="white"/>
                </a:solidFill>
                <a:latin typeface="Times New Roman" panose="02020603050405020304" pitchFamily="18" charset="0"/>
                <a:cs typeface="Times New Roman" panose="02020603050405020304" pitchFamily="18" charset="0"/>
              </a:rPr>
              <a:t>A study in Irbid (Jordan) conducted by Islamic Relief revealed that when Muslim refugee women from Syria arrived in Jordan they often approached Muslim faith leaders for support, and mosques have become a new safe space for Syrian refugee women and girls…In contrast, the study confirmed that many refugee men from Syria avoid these since they continue to view faith leaders and mosques as being part of a political system they do not trust…</a:t>
            </a:r>
          </a:p>
        </p:txBody>
      </p:sp>
    </p:spTree>
    <p:extLst>
      <p:ext uri="{BB962C8B-B14F-4D97-AF65-F5344CB8AC3E}">
        <p14:creationId xmlns:p14="http://schemas.microsoft.com/office/powerpoint/2010/main" val="14422250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1262" y="588395"/>
            <a:ext cx="6801833" cy="631444"/>
          </a:xfrm>
          <a:prstGeom prst="rect">
            <a:avLst/>
          </a:prstGeom>
          <a:noFill/>
        </p:spPr>
        <p:txBody>
          <a:bodyPr wrap="none" lIns="0" tIns="0" rIns="0" bIns="0" rtlCol="0" anchor="t" anchorCtr="0">
            <a:noAutofit/>
          </a:bodyPr>
          <a:lstStyle/>
          <a:p>
            <a:pPr defTabSz="457200"/>
            <a:r>
              <a:rPr lang="en-US" sz="2100" b="1" dirty="0">
                <a:solidFill>
                  <a:srgbClr val="51545D"/>
                </a:solidFill>
                <a:latin typeface="Arial"/>
                <a:cs typeface="Arial"/>
              </a:rPr>
              <a:t>Recommendations</a:t>
            </a:r>
            <a:endParaRPr lang="en-US" sz="2100" i="1" dirty="0">
              <a:solidFill>
                <a:srgbClr val="51545D"/>
              </a:solidFill>
              <a:latin typeface="Times New Roman"/>
              <a:cs typeface="Times New Roman"/>
            </a:endParaRPr>
          </a:p>
        </p:txBody>
      </p:sp>
      <p:sp>
        <p:nvSpPr>
          <p:cNvPr id="3" name="TextBox 2"/>
          <p:cNvSpPr txBox="1"/>
          <p:nvPr/>
        </p:nvSpPr>
        <p:spPr>
          <a:xfrm>
            <a:off x="346225" y="1122652"/>
            <a:ext cx="8297806" cy="4412713"/>
          </a:xfrm>
          <a:prstGeom prst="rect">
            <a:avLst/>
          </a:prstGeom>
          <a:noFill/>
        </p:spPr>
        <p:txBody>
          <a:bodyPr wrap="square" lIns="0" tIns="0" rIns="0" bIns="0" rtlCol="0" anchor="t" anchorCtr="0">
            <a:noAutofit/>
          </a:bodyPr>
          <a:lstStyle/>
          <a:p>
            <a:pPr marL="742950" lvl="1" indent="-285750" defTabSz="457200">
              <a:buFont typeface="Arial"/>
              <a:buChar char="•"/>
            </a:pPr>
            <a:r>
              <a:rPr lang="en-US" dirty="0">
                <a:solidFill>
                  <a:srgbClr val="595959"/>
                </a:solidFill>
                <a:latin typeface="Times New Roman"/>
                <a:cs typeface="Times New Roman"/>
              </a:rPr>
              <a:t>Encourage donors to purposefully apply a gender and faith sensitive lens</a:t>
            </a:r>
          </a:p>
          <a:p>
            <a:pPr lvl="1" defTabSz="457200"/>
            <a:endParaRPr lang="en-US" dirty="0">
              <a:solidFill>
                <a:srgbClr val="595959"/>
              </a:solidFill>
              <a:latin typeface="Times New Roman"/>
              <a:cs typeface="Times New Roman"/>
            </a:endParaRPr>
          </a:p>
          <a:p>
            <a:pPr marL="742950" lvl="1" indent="-285750" defTabSz="457200">
              <a:buFont typeface="Arial"/>
              <a:buChar char="•"/>
            </a:pPr>
            <a:r>
              <a:rPr lang="en-US" dirty="0">
                <a:solidFill>
                  <a:srgbClr val="595959"/>
                </a:solidFill>
                <a:latin typeface="Times New Roman"/>
                <a:cs typeface="Times New Roman"/>
              </a:rPr>
              <a:t>Identify what roles, if any, religious institutions and faith leaders can play in lifting barriers and ensuring safety and dignity of women and girls</a:t>
            </a:r>
          </a:p>
          <a:p>
            <a:pPr lvl="1" defTabSz="457200"/>
            <a:endParaRPr lang="en-US" dirty="0">
              <a:solidFill>
                <a:srgbClr val="595959"/>
              </a:solidFill>
              <a:latin typeface="Times New Roman"/>
              <a:cs typeface="Times New Roman"/>
            </a:endParaRPr>
          </a:p>
          <a:p>
            <a:pPr marL="742950" lvl="1" indent="-285750" defTabSz="457200">
              <a:buFont typeface="Arial"/>
              <a:buChar char="•"/>
            </a:pPr>
            <a:r>
              <a:rPr lang="en-US" dirty="0">
                <a:solidFill>
                  <a:srgbClr val="595959"/>
                </a:solidFill>
                <a:latin typeface="Times New Roman"/>
                <a:cs typeface="Times New Roman"/>
              </a:rPr>
              <a:t>Avoid making assumptions about what women and girls want and who ‘leaders’ are</a:t>
            </a:r>
          </a:p>
          <a:p>
            <a:pPr lvl="1" defTabSz="457200"/>
            <a:endParaRPr lang="en-US" dirty="0">
              <a:solidFill>
                <a:srgbClr val="595959"/>
              </a:solidFill>
              <a:latin typeface="Times New Roman"/>
              <a:cs typeface="Times New Roman"/>
            </a:endParaRPr>
          </a:p>
          <a:p>
            <a:pPr marL="742950" lvl="1" indent="-285750" defTabSz="457200">
              <a:buFont typeface="Arial"/>
              <a:buChar char="•"/>
            </a:pPr>
            <a:r>
              <a:rPr lang="en-US" dirty="0">
                <a:solidFill>
                  <a:srgbClr val="595959"/>
                </a:solidFill>
                <a:latin typeface="Times New Roman"/>
                <a:cs typeface="Times New Roman"/>
              </a:rPr>
              <a:t>Assess potential partners on various issues relating to gender, with neither faith-based nor secular organizations assumed to be ‘better’ for gender equality</a:t>
            </a:r>
          </a:p>
          <a:p>
            <a:pPr lvl="1" defTabSz="457200"/>
            <a:endParaRPr lang="en-US" dirty="0">
              <a:solidFill>
                <a:srgbClr val="595959"/>
              </a:solidFill>
              <a:latin typeface="Times New Roman"/>
              <a:cs typeface="Times New Roman"/>
            </a:endParaRPr>
          </a:p>
          <a:p>
            <a:pPr marL="742950" lvl="1" indent="-285750" defTabSz="457200">
              <a:buFont typeface="Arial"/>
              <a:buChar char="•"/>
            </a:pPr>
            <a:r>
              <a:rPr lang="en-US" dirty="0">
                <a:solidFill>
                  <a:srgbClr val="595959"/>
                </a:solidFill>
                <a:latin typeface="Times New Roman"/>
                <a:cs typeface="Times New Roman"/>
              </a:rPr>
              <a:t>Develop greater flexibility to be able to listen to, and respond to, refugees’ gendered and faith-based needs</a:t>
            </a:r>
          </a:p>
        </p:txBody>
      </p:sp>
      <p:sp>
        <p:nvSpPr>
          <p:cNvPr id="5" name="TextBox 4"/>
          <p:cNvSpPr txBox="1"/>
          <p:nvPr/>
        </p:nvSpPr>
        <p:spPr>
          <a:xfrm>
            <a:off x="1937233" y="6001022"/>
            <a:ext cx="6706798" cy="631444"/>
          </a:xfrm>
          <a:prstGeom prst="rect">
            <a:avLst/>
          </a:prstGeom>
          <a:noFill/>
        </p:spPr>
        <p:txBody>
          <a:bodyPr wrap="none" lIns="0" tIns="0" rIns="0" bIns="0" rtlCol="0" anchor="t" anchorCtr="0">
            <a:noAutofit/>
          </a:bodyPr>
          <a:lstStyle/>
          <a:p>
            <a:pPr algn="r" defTabSz="457200"/>
            <a:r>
              <a:rPr lang="en-US" sz="1400" b="1" dirty="0">
                <a:solidFill>
                  <a:srgbClr val="BFBFBF"/>
                </a:solidFill>
                <a:latin typeface="Arial"/>
                <a:cs typeface="Arial"/>
              </a:rPr>
              <a:t>#</a:t>
            </a:r>
            <a:r>
              <a:rPr lang="en-US" sz="1400" b="1" dirty="0" err="1">
                <a:solidFill>
                  <a:srgbClr val="BFBFBF"/>
                </a:solidFill>
                <a:latin typeface="Arial"/>
                <a:cs typeface="Arial"/>
              </a:rPr>
              <a:t>hashtag</a:t>
            </a:r>
            <a:endParaRPr lang="en-US" sz="1400" b="1" dirty="0">
              <a:solidFill>
                <a:srgbClr val="BFBFBF"/>
              </a:solidFill>
              <a:latin typeface="Arial"/>
              <a:cs typeface="Arial"/>
            </a:endParaRPr>
          </a:p>
        </p:txBody>
      </p:sp>
    </p:spTree>
    <p:extLst>
      <p:ext uri="{BB962C8B-B14F-4D97-AF65-F5344CB8AC3E}">
        <p14:creationId xmlns:p14="http://schemas.microsoft.com/office/powerpoint/2010/main" val="6725002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43914" y="846669"/>
            <a:ext cx="5399357" cy="5064607"/>
          </a:xfrm>
          <a:prstGeom prst="rect">
            <a:avLst/>
          </a:prstGeom>
          <a:noFill/>
        </p:spPr>
        <p:txBody>
          <a:bodyPr wrap="square" rtlCol="0" anchor="ctr" anchorCtr="0">
            <a:noAutofit/>
          </a:bodyPr>
          <a:lstStyle/>
          <a:p>
            <a:pPr defTabSz="457200"/>
            <a:r>
              <a:rPr lang="en-US" sz="3600" i="1" dirty="0">
                <a:solidFill>
                  <a:prstClr val="white"/>
                </a:solidFill>
                <a:latin typeface="Times New Roman"/>
                <a:cs typeface="Times New Roman"/>
              </a:rPr>
              <a:t>II. Lessons from gender and development – social norms work</a:t>
            </a:r>
          </a:p>
          <a:p>
            <a:pPr defTabSz="457200"/>
            <a:endParaRPr lang="en-US" sz="1400" i="1" dirty="0">
              <a:solidFill>
                <a:prstClr val="white"/>
              </a:solidFill>
              <a:latin typeface="Times New Roman"/>
              <a:cs typeface="Times New Roman"/>
            </a:endParaRPr>
          </a:p>
        </p:txBody>
      </p:sp>
    </p:spTree>
    <p:extLst>
      <p:ext uri="{BB962C8B-B14F-4D97-AF65-F5344CB8AC3E}">
        <p14:creationId xmlns:p14="http://schemas.microsoft.com/office/powerpoint/2010/main" val="4150973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3" y="1196752"/>
            <a:ext cx="8064500" cy="1162050"/>
          </a:xfrm>
        </p:spPr>
        <p:txBody>
          <a:bodyPr/>
          <a:lstStyle/>
          <a:p>
            <a:r>
              <a:rPr lang="en-GB" sz="4400" dirty="0" smtClean="0"/>
              <a:t>Opportunities for Transformation</a:t>
            </a:r>
            <a:endParaRPr lang="en-GB" sz="44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4213" y="2938645"/>
            <a:ext cx="8064500" cy="29428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8879214"/>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0627E75-F066-412F-B8BF-CD30354275F4}"/>
              </a:ext>
            </a:extLst>
          </p:cNvPr>
          <p:cNvSpPr>
            <a:spLocks noGrp="1"/>
          </p:cNvSpPr>
          <p:nvPr>
            <p:ph type="title"/>
          </p:nvPr>
        </p:nvSpPr>
        <p:spPr>
          <a:xfrm>
            <a:off x="628650" y="1058077"/>
            <a:ext cx="7886700" cy="1325563"/>
          </a:xfrm>
        </p:spPr>
        <p:txBody>
          <a:bodyPr>
            <a:normAutofit/>
          </a:bodyPr>
          <a:lstStyle/>
          <a:p>
            <a:pPr algn="ctr"/>
            <a:r>
              <a:rPr lang="en-GB" sz="4500" dirty="0">
                <a:solidFill>
                  <a:schemeClr val="accent4"/>
                </a:solidFill>
              </a:rPr>
              <a:t>Defining ‘norms’</a:t>
            </a:r>
          </a:p>
        </p:txBody>
      </p:sp>
      <p:sp>
        <p:nvSpPr>
          <p:cNvPr id="3" name="Content Placeholder 2">
            <a:extLst>
              <a:ext uri="{FF2B5EF4-FFF2-40B4-BE49-F238E27FC236}">
                <a16:creationId xmlns:a16="http://schemas.microsoft.com/office/drawing/2014/main" xmlns="" id="{E8249A0E-F05B-478D-BF00-31C8BC5C920D}"/>
              </a:ext>
            </a:extLst>
          </p:cNvPr>
          <p:cNvSpPr>
            <a:spLocks noGrp="1"/>
          </p:cNvSpPr>
          <p:nvPr>
            <p:ph idx="1"/>
          </p:nvPr>
        </p:nvSpPr>
        <p:spPr>
          <a:xfrm>
            <a:off x="832248" y="2317376"/>
            <a:ext cx="7258050" cy="4351339"/>
          </a:xfrm>
        </p:spPr>
        <p:txBody>
          <a:bodyPr>
            <a:normAutofit/>
          </a:bodyPr>
          <a:lstStyle/>
          <a:p>
            <a:pPr marL="0" indent="0" algn="ctr">
              <a:buNone/>
            </a:pPr>
            <a:r>
              <a:rPr lang="en-US" sz="1650" dirty="0">
                <a:solidFill>
                  <a:schemeClr val="accent4"/>
                </a:solidFill>
              </a:rPr>
              <a:t>The </a:t>
            </a:r>
            <a:r>
              <a:rPr lang="en-GB" sz="1650" dirty="0">
                <a:solidFill>
                  <a:schemeClr val="accent4"/>
                </a:solidFill>
              </a:rPr>
              <a:t>shared expectations or informal rules among a set of people as to how people should behave</a:t>
            </a:r>
          </a:p>
          <a:p>
            <a:pPr marL="0" indent="0" algn="ctr">
              <a:buNone/>
            </a:pPr>
            <a:endParaRPr lang="en-GB" sz="1650" dirty="0">
              <a:solidFill>
                <a:schemeClr val="accent4"/>
              </a:solidFill>
            </a:endParaRPr>
          </a:p>
          <a:p>
            <a:pPr marL="0" indent="0">
              <a:buNone/>
            </a:pPr>
            <a:endParaRPr lang="en-GB" sz="1650" dirty="0"/>
          </a:p>
        </p:txBody>
      </p:sp>
      <p:sp>
        <p:nvSpPr>
          <p:cNvPr id="4" name="TextBox 3">
            <a:extLst>
              <a:ext uri="{FF2B5EF4-FFF2-40B4-BE49-F238E27FC236}">
                <a16:creationId xmlns:a16="http://schemas.microsoft.com/office/drawing/2014/main" xmlns="" id="{2A3CFF0F-DAA8-48ED-9583-04977F0ED0E0}"/>
              </a:ext>
            </a:extLst>
          </p:cNvPr>
          <p:cNvSpPr txBox="1"/>
          <p:nvPr/>
        </p:nvSpPr>
        <p:spPr>
          <a:xfrm>
            <a:off x="971554" y="3344076"/>
            <a:ext cx="3290207" cy="1754326"/>
          </a:xfrm>
          <a:prstGeom prst="rect">
            <a:avLst/>
          </a:prstGeom>
          <a:noFill/>
          <a:ln>
            <a:solidFill>
              <a:schemeClr val="tx1"/>
            </a:solidFill>
          </a:ln>
        </p:spPr>
        <p:txBody>
          <a:bodyPr wrap="square" rtlCol="0">
            <a:spAutoFit/>
          </a:bodyPr>
          <a:lstStyle/>
          <a:p>
            <a:pPr algn="ctr" defTabSz="457200"/>
            <a:r>
              <a:rPr lang="en-US" sz="1350" b="1" dirty="0">
                <a:solidFill>
                  <a:srgbClr val="009999"/>
                </a:solidFill>
              </a:rPr>
              <a:t>Norms</a:t>
            </a:r>
            <a:r>
              <a:rPr lang="en-US" sz="1350" dirty="0">
                <a:solidFill>
                  <a:srgbClr val="2E7572"/>
                </a:solidFill>
              </a:rPr>
              <a:t> (from ALIGN materials): The often implicit, informal rules which people abide by, held in place by beliefs, behaviors and practices and bound into the values people and societies accept. Norms are embedded in formal and informal institutions and produced and reproduced through social interaction.</a:t>
            </a:r>
          </a:p>
        </p:txBody>
      </p:sp>
      <p:sp>
        <p:nvSpPr>
          <p:cNvPr id="5" name="TextBox 4">
            <a:extLst>
              <a:ext uri="{FF2B5EF4-FFF2-40B4-BE49-F238E27FC236}">
                <a16:creationId xmlns:a16="http://schemas.microsoft.com/office/drawing/2014/main" xmlns="" id="{9D746524-CB98-4C8D-9258-EFCC26508C57}"/>
              </a:ext>
            </a:extLst>
          </p:cNvPr>
          <p:cNvSpPr txBox="1"/>
          <p:nvPr/>
        </p:nvSpPr>
        <p:spPr>
          <a:xfrm>
            <a:off x="4702629" y="3338883"/>
            <a:ext cx="3105694" cy="1754326"/>
          </a:xfrm>
          <a:prstGeom prst="rect">
            <a:avLst/>
          </a:prstGeom>
          <a:noFill/>
          <a:ln>
            <a:solidFill>
              <a:schemeClr val="tx1"/>
            </a:solidFill>
          </a:ln>
        </p:spPr>
        <p:txBody>
          <a:bodyPr wrap="square" rtlCol="0">
            <a:spAutoFit/>
          </a:bodyPr>
          <a:lstStyle/>
          <a:p>
            <a:pPr algn="ctr" defTabSz="457200"/>
            <a:r>
              <a:rPr lang="en-US" sz="1350" b="1" dirty="0">
                <a:solidFill>
                  <a:srgbClr val="009999"/>
                </a:solidFill>
              </a:rPr>
              <a:t>Gender norms</a:t>
            </a:r>
            <a:r>
              <a:rPr lang="en-US" sz="1350" dirty="0">
                <a:solidFill>
                  <a:srgbClr val="2E7572"/>
                </a:solidFill>
              </a:rPr>
              <a:t>: </a:t>
            </a:r>
            <a:r>
              <a:rPr lang="en-GB" sz="1350" dirty="0">
                <a:solidFill>
                  <a:srgbClr val="2E7572"/>
                </a:solidFill>
              </a:rPr>
              <a:t>Informal rules and shared social expectations that distinguish the kind of behaviour expected from a person on the basis of their gender. For example, a common gender norm is that women and girls will and should do the majority of housework.</a:t>
            </a:r>
          </a:p>
          <a:p>
            <a:pPr defTabSz="457200"/>
            <a:endParaRPr lang="en-GB" sz="1350" dirty="0">
              <a:solidFill>
                <a:srgbClr val="2E7572"/>
              </a:solidFill>
            </a:endParaRPr>
          </a:p>
        </p:txBody>
      </p:sp>
      <p:cxnSp>
        <p:nvCxnSpPr>
          <p:cNvPr id="7" name="Straight Connector 6">
            <a:extLst>
              <a:ext uri="{FF2B5EF4-FFF2-40B4-BE49-F238E27FC236}">
                <a16:creationId xmlns:a16="http://schemas.microsoft.com/office/drawing/2014/main" xmlns="" id="{3B5BF9D8-322E-425C-A79B-D06563652ECF}"/>
              </a:ext>
            </a:extLst>
          </p:cNvPr>
          <p:cNvCxnSpPr/>
          <p:nvPr/>
        </p:nvCxnSpPr>
        <p:spPr>
          <a:xfrm flipH="1">
            <a:off x="1322618" y="2155373"/>
            <a:ext cx="6270171"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8926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2F17072E-CD61-4A47-8239-9EEAABA7BE76}"/>
              </a:ext>
            </a:extLst>
          </p:cNvPr>
          <p:cNvSpPr txBox="1"/>
          <p:nvPr/>
        </p:nvSpPr>
        <p:spPr>
          <a:xfrm>
            <a:off x="891542" y="1564243"/>
            <a:ext cx="7472971" cy="2523768"/>
          </a:xfrm>
          <a:prstGeom prst="rect">
            <a:avLst/>
          </a:prstGeom>
          <a:noFill/>
        </p:spPr>
        <p:txBody>
          <a:bodyPr wrap="square" rtlCol="0">
            <a:spAutoFit/>
          </a:bodyPr>
          <a:lstStyle/>
          <a:p>
            <a:pPr defTabSz="457200"/>
            <a:endParaRPr lang="en-GB" sz="1400" dirty="0">
              <a:solidFill>
                <a:srgbClr val="51545D"/>
              </a:solidFill>
            </a:endParaRPr>
          </a:p>
          <a:p>
            <a:pPr defTabSz="457200"/>
            <a:r>
              <a:rPr lang="en-GB" sz="1600" dirty="0">
                <a:solidFill>
                  <a:srgbClr val="51545D"/>
                </a:solidFill>
              </a:rPr>
              <a:t>ALIGN is a four-year project which seeks to challenge and change harmful gender norms by connecting a global community of researchers and thought leaders committed to gender equality for adolescents and young adults.  </a:t>
            </a:r>
          </a:p>
          <a:p>
            <a:pPr defTabSz="457200"/>
            <a:endParaRPr lang="en-GB" sz="1600" dirty="0">
              <a:solidFill>
                <a:srgbClr val="51545D"/>
              </a:solidFill>
            </a:endParaRPr>
          </a:p>
          <a:p>
            <a:pPr defTabSz="457200"/>
            <a:r>
              <a:rPr lang="en-GB" sz="1600" dirty="0">
                <a:solidFill>
                  <a:srgbClr val="51545D"/>
                </a:solidFill>
              </a:rPr>
              <a:t>Through the sharing of information and the facilitation of mutual learning, ALIGN aims to ensure knowledge on norm change contributes to sustainable gender justice.</a:t>
            </a:r>
          </a:p>
          <a:p>
            <a:pPr defTabSz="457200"/>
            <a:endParaRPr lang="en-GB" sz="1600" dirty="0">
              <a:solidFill>
                <a:srgbClr val="51545D"/>
              </a:solidFill>
            </a:endParaRPr>
          </a:p>
          <a:p>
            <a:pPr marL="285750" indent="-285750" defTabSz="457200">
              <a:buFont typeface="Arial" panose="020B0604020202020204" pitchFamily="34" charset="0"/>
              <a:buChar char="•"/>
            </a:pPr>
            <a:r>
              <a:rPr lang="en-GB" sz="1600" dirty="0">
                <a:solidFill>
                  <a:srgbClr val="51545D"/>
                </a:solidFill>
              </a:rPr>
              <a:t>Digital platform</a:t>
            </a:r>
          </a:p>
          <a:p>
            <a:pPr marL="285750" indent="-285750" defTabSz="457200">
              <a:buFont typeface="Arial" panose="020B0604020202020204" pitchFamily="34" charset="0"/>
              <a:buChar char="•"/>
            </a:pPr>
            <a:r>
              <a:rPr lang="en-GB" sz="1600" dirty="0" err="1">
                <a:solidFill>
                  <a:srgbClr val="51545D"/>
                </a:solidFill>
              </a:rPr>
              <a:t>Convenings</a:t>
            </a:r>
            <a:r>
              <a:rPr lang="en-GB" sz="1600" dirty="0">
                <a:solidFill>
                  <a:srgbClr val="51545D"/>
                </a:solidFill>
              </a:rPr>
              <a:t> in the North and South</a:t>
            </a:r>
          </a:p>
        </p:txBody>
      </p:sp>
      <p:pic>
        <p:nvPicPr>
          <p:cNvPr id="7" name="Picture 6">
            <a:extLst>
              <a:ext uri="{FF2B5EF4-FFF2-40B4-BE49-F238E27FC236}">
                <a16:creationId xmlns:a16="http://schemas.microsoft.com/office/drawing/2014/main" xmlns="" id="{2F612C8E-B7C2-4975-A438-3BC69974F986}"/>
              </a:ext>
            </a:extLst>
          </p:cNvPr>
          <p:cNvPicPr>
            <a:picLocks noChangeAspect="1"/>
          </p:cNvPicPr>
          <p:nvPr/>
        </p:nvPicPr>
        <p:blipFill>
          <a:blip r:embed="rId2"/>
          <a:stretch>
            <a:fillRect/>
          </a:stretch>
        </p:blipFill>
        <p:spPr>
          <a:xfrm>
            <a:off x="5853030" y="4032112"/>
            <a:ext cx="2511480" cy="1562897"/>
          </a:xfrm>
          <a:prstGeom prst="rect">
            <a:avLst/>
          </a:prstGeom>
        </p:spPr>
      </p:pic>
      <p:pic>
        <p:nvPicPr>
          <p:cNvPr id="2" name="Picture 1" descr="Home page | Align Platform - Google Chrome"/>
          <p:cNvPicPr>
            <a:picLocks noChangeAspect="1"/>
          </p:cNvPicPr>
          <p:nvPr/>
        </p:nvPicPr>
        <p:blipFill rotWithShape="1">
          <a:blip r:embed="rId3">
            <a:extLst>
              <a:ext uri="{28A0092B-C50C-407E-A947-70E740481C1C}">
                <a14:useLocalDpi xmlns:a14="http://schemas.microsoft.com/office/drawing/2010/main" val="0"/>
              </a:ext>
            </a:extLst>
          </a:blip>
          <a:srcRect t="19641" r="1803" b="57064"/>
          <a:stretch/>
        </p:blipFill>
        <p:spPr>
          <a:xfrm>
            <a:off x="164892" y="149903"/>
            <a:ext cx="8979108" cy="152899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40280" y="5927453"/>
            <a:ext cx="624233" cy="832311"/>
          </a:xfrm>
          <a:prstGeom prst="rect">
            <a:avLst/>
          </a:prstGeom>
        </p:spPr>
      </p:pic>
    </p:spTree>
    <p:extLst>
      <p:ext uri="{BB962C8B-B14F-4D97-AF65-F5344CB8AC3E}">
        <p14:creationId xmlns:p14="http://schemas.microsoft.com/office/powerpoint/2010/main" val="3910075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5602" y="588395"/>
            <a:ext cx="6801833" cy="631444"/>
          </a:xfrm>
          <a:prstGeom prst="rect">
            <a:avLst/>
          </a:prstGeom>
          <a:noFill/>
        </p:spPr>
        <p:txBody>
          <a:bodyPr wrap="none" lIns="0" tIns="0" rIns="0" bIns="0" rtlCol="0" anchor="t" anchorCtr="0">
            <a:noAutofit/>
          </a:bodyPr>
          <a:lstStyle/>
          <a:p>
            <a:pPr defTabSz="457200"/>
            <a:r>
              <a:rPr lang="en-US" sz="2100" b="1" dirty="0">
                <a:solidFill>
                  <a:srgbClr val="51545D"/>
                </a:solidFill>
                <a:latin typeface="Arial"/>
                <a:cs typeface="Arial"/>
              </a:rPr>
              <a:t>Social norms work and conflict/disaster</a:t>
            </a:r>
            <a:endParaRPr lang="en-US" sz="2100" i="1" dirty="0">
              <a:solidFill>
                <a:srgbClr val="51545D"/>
              </a:solidFill>
              <a:latin typeface="Times New Roman"/>
              <a:cs typeface="Times New Roman"/>
            </a:endParaRPr>
          </a:p>
        </p:txBody>
      </p:sp>
      <p:sp>
        <p:nvSpPr>
          <p:cNvPr id="3" name="TextBox 2"/>
          <p:cNvSpPr txBox="1"/>
          <p:nvPr/>
        </p:nvSpPr>
        <p:spPr>
          <a:xfrm>
            <a:off x="441259" y="1219839"/>
            <a:ext cx="8297806" cy="4276608"/>
          </a:xfrm>
          <a:prstGeom prst="rect">
            <a:avLst/>
          </a:prstGeom>
          <a:noFill/>
        </p:spPr>
        <p:txBody>
          <a:bodyPr wrap="square" lIns="0" tIns="0" rIns="0" bIns="0" rtlCol="0" anchor="t" anchorCtr="0">
            <a:noAutofit/>
          </a:bodyPr>
          <a:lstStyle/>
          <a:p>
            <a:pPr marL="800100" lvl="1" indent="-342900" defTabSz="457200">
              <a:lnSpc>
                <a:spcPct val="150000"/>
              </a:lnSpc>
              <a:buFont typeface="Arial" panose="020B0604020202020204" pitchFamily="34" charset="0"/>
              <a:buChar char="•"/>
            </a:pPr>
            <a:r>
              <a:rPr lang="en-US" dirty="0">
                <a:solidFill>
                  <a:srgbClr val="595959"/>
                </a:solidFill>
                <a:latin typeface="Times New Roman"/>
                <a:cs typeface="Times New Roman"/>
              </a:rPr>
              <a:t>Periods of conflict or disaster can lead to change in gender norms – They can disrupt old beliefs and practices around masculinity and femininity, or lead people to break traditional gender roles, simply to survive (ex. Post earthquake female masons in Nepal)</a:t>
            </a:r>
          </a:p>
          <a:p>
            <a:pPr marL="1200150" lvl="2" indent="-285750" defTabSz="457200">
              <a:lnSpc>
                <a:spcPct val="150000"/>
              </a:lnSpc>
              <a:buFont typeface="Arial"/>
              <a:buChar char="•"/>
            </a:pPr>
            <a:r>
              <a:rPr lang="en-US" dirty="0">
                <a:solidFill>
                  <a:srgbClr val="595959"/>
                </a:solidFill>
                <a:latin typeface="Times New Roman"/>
                <a:cs typeface="Times New Roman"/>
              </a:rPr>
              <a:t>Political movements in conflict settings sometimes promote gender norm change (more egalitarian in Maoist movements in Nepal, more traditional for example in some Islamist movements in MENA)</a:t>
            </a:r>
          </a:p>
          <a:p>
            <a:pPr marL="742950" lvl="1" indent="-285750" defTabSz="457200">
              <a:lnSpc>
                <a:spcPct val="150000"/>
              </a:lnSpc>
              <a:buFont typeface="Arial"/>
              <a:buChar char="•"/>
            </a:pPr>
            <a:r>
              <a:rPr lang="en-US" dirty="0">
                <a:solidFill>
                  <a:srgbClr val="595959"/>
                </a:solidFill>
                <a:latin typeface="Times New Roman"/>
                <a:cs typeface="Times New Roman"/>
              </a:rPr>
              <a:t>They can also lead to a backlash</a:t>
            </a:r>
          </a:p>
        </p:txBody>
      </p:sp>
      <p:sp>
        <p:nvSpPr>
          <p:cNvPr id="5" name="TextBox 4"/>
          <p:cNvSpPr txBox="1"/>
          <p:nvPr/>
        </p:nvSpPr>
        <p:spPr>
          <a:xfrm>
            <a:off x="1937233" y="6001022"/>
            <a:ext cx="6706798" cy="631444"/>
          </a:xfrm>
          <a:prstGeom prst="rect">
            <a:avLst/>
          </a:prstGeom>
          <a:noFill/>
        </p:spPr>
        <p:txBody>
          <a:bodyPr wrap="none" lIns="0" tIns="0" rIns="0" bIns="0" rtlCol="0" anchor="t" anchorCtr="0">
            <a:noAutofit/>
          </a:bodyPr>
          <a:lstStyle/>
          <a:p>
            <a:pPr algn="r" defTabSz="457200"/>
            <a:r>
              <a:rPr lang="en-US" sz="1400" b="1" dirty="0">
                <a:solidFill>
                  <a:srgbClr val="BFBFBF"/>
                </a:solidFill>
                <a:latin typeface="Arial"/>
                <a:cs typeface="Arial"/>
              </a:rPr>
              <a:t>#</a:t>
            </a:r>
            <a:r>
              <a:rPr lang="en-US" sz="1400" b="1" dirty="0" err="1">
                <a:solidFill>
                  <a:srgbClr val="BFBFBF"/>
                </a:solidFill>
                <a:latin typeface="Arial"/>
                <a:cs typeface="Arial"/>
              </a:rPr>
              <a:t>hashtag</a:t>
            </a:r>
            <a:endParaRPr lang="en-US" sz="1400" b="1" dirty="0">
              <a:solidFill>
                <a:srgbClr val="BFBFBF"/>
              </a:solidFill>
              <a:latin typeface="Arial"/>
              <a:cs typeface="Arial"/>
            </a:endParaRPr>
          </a:p>
        </p:txBody>
      </p:sp>
    </p:spTree>
    <p:extLst>
      <p:ext uri="{BB962C8B-B14F-4D97-AF65-F5344CB8AC3E}">
        <p14:creationId xmlns:p14="http://schemas.microsoft.com/office/powerpoint/2010/main" val="3079931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529A6E90-4AF6-4C11-8B8E-5F92B860C1FE}"/>
              </a:ext>
            </a:extLst>
          </p:cNvPr>
          <p:cNvPicPr>
            <a:picLocks noChangeAspect="1"/>
          </p:cNvPicPr>
          <p:nvPr/>
        </p:nvPicPr>
        <p:blipFill>
          <a:blip r:embed="rId2"/>
          <a:stretch>
            <a:fillRect/>
          </a:stretch>
        </p:blipFill>
        <p:spPr>
          <a:xfrm>
            <a:off x="40026" y="0"/>
            <a:ext cx="9063953" cy="6858000"/>
          </a:xfrm>
          <a:prstGeom prst="rect">
            <a:avLst/>
          </a:prstGeom>
        </p:spPr>
      </p:pic>
    </p:spTree>
    <p:extLst>
      <p:ext uri="{BB962C8B-B14F-4D97-AF65-F5344CB8AC3E}">
        <p14:creationId xmlns:p14="http://schemas.microsoft.com/office/powerpoint/2010/main" val="112150107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AF2A94E-4188-42C3-9784-3F1B6E6DB712}"/>
              </a:ext>
            </a:extLst>
          </p:cNvPr>
          <p:cNvPicPr>
            <a:picLocks noChangeAspect="1"/>
          </p:cNvPicPr>
          <p:nvPr/>
        </p:nvPicPr>
        <p:blipFill>
          <a:blip r:embed="rId2"/>
          <a:stretch>
            <a:fillRect/>
          </a:stretch>
        </p:blipFill>
        <p:spPr>
          <a:xfrm>
            <a:off x="0" y="27496"/>
            <a:ext cx="9144000" cy="6803011"/>
          </a:xfrm>
          <a:prstGeom prst="rect">
            <a:avLst/>
          </a:prstGeom>
        </p:spPr>
      </p:pic>
    </p:spTree>
    <p:extLst>
      <p:ext uri="{BB962C8B-B14F-4D97-AF65-F5344CB8AC3E}">
        <p14:creationId xmlns:p14="http://schemas.microsoft.com/office/powerpoint/2010/main" val="4415826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37D4F7D3-3161-49A8-ACBD-E114F94A3EC3}"/>
              </a:ext>
            </a:extLst>
          </p:cNvPr>
          <p:cNvPicPr>
            <a:picLocks noChangeAspect="1"/>
          </p:cNvPicPr>
          <p:nvPr/>
        </p:nvPicPr>
        <p:blipFill>
          <a:blip r:embed="rId2"/>
          <a:stretch>
            <a:fillRect/>
          </a:stretch>
        </p:blipFill>
        <p:spPr>
          <a:xfrm>
            <a:off x="0" y="214747"/>
            <a:ext cx="9144000" cy="6428509"/>
          </a:xfrm>
          <a:prstGeom prst="rect">
            <a:avLst/>
          </a:prstGeom>
        </p:spPr>
      </p:pic>
    </p:spTree>
    <p:extLst>
      <p:ext uri="{BB962C8B-B14F-4D97-AF65-F5344CB8AC3E}">
        <p14:creationId xmlns:p14="http://schemas.microsoft.com/office/powerpoint/2010/main" val="976951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412" y="651831"/>
            <a:ext cx="6801833" cy="631444"/>
          </a:xfrm>
          <a:prstGeom prst="rect">
            <a:avLst/>
          </a:prstGeom>
          <a:noFill/>
        </p:spPr>
        <p:txBody>
          <a:bodyPr wrap="none" lIns="0" tIns="0" rIns="0" bIns="0" rtlCol="0" anchor="t" anchorCtr="0">
            <a:noAutofit/>
          </a:bodyPr>
          <a:lstStyle/>
          <a:p>
            <a:pPr defTabSz="457200"/>
            <a:r>
              <a:rPr lang="en-US" sz="2100" b="1" i="1" dirty="0">
                <a:solidFill>
                  <a:srgbClr val="51545D"/>
                </a:solidFill>
                <a:latin typeface="Arial"/>
                <a:cs typeface="Arial"/>
              </a:rPr>
              <a:t>Recommendations</a:t>
            </a:r>
            <a:endParaRPr lang="en-US" sz="2100" i="1" dirty="0">
              <a:solidFill>
                <a:srgbClr val="51545D"/>
              </a:solidFill>
              <a:latin typeface="Times New Roman"/>
              <a:cs typeface="Times New Roman"/>
            </a:endParaRPr>
          </a:p>
        </p:txBody>
      </p:sp>
      <p:sp>
        <p:nvSpPr>
          <p:cNvPr id="3" name="TextBox 2"/>
          <p:cNvSpPr txBox="1"/>
          <p:nvPr/>
        </p:nvSpPr>
        <p:spPr>
          <a:xfrm>
            <a:off x="441259" y="1219839"/>
            <a:ext cx="8297806" cy="4276608"/>
          </a:xfrm>
          <a:prstGeom prst="rect">
            <a:avLst/>
          </a:prstGeom>
          <a:noFill/>
        </p:spPr>
        <p:txBody>
          <a:bodyPr wrap="square" lIns="0" tIns="0" rIns="0" bIns="0" rtlCol="0" anchor="t" anchorCtr="0">
            <a:noAutofit/>
          </a:bodyPr>
          <a:lstStyle/>
          <a:p>
            <a:pPr marL="742950" lvl="1" indent="-285750" defTabSz="457200">
              <a:lnSpc>
                <a:spcPct val="150000"/>
              </a:lnSpc>
              <a:buFont typeface="Arial" panose="020B0604020202020204" pitchFamily="34" charset="0"/>
              <a:buChar char="•"/>
            </a:pPr>
            <a:r>
              <a:rPr lang="en-US" sz="1600" dirty="0">
                <a:solidFill>
                  <a:srgbClr val="51545D"/>
                </a:solidFill>
                <a:latin typeface="Times New Roman"/>
                <a:cs typeface="Times New Roman"/>
              </a:rPr>
              <a:t>Consider the role that gendered social norms play in conflict/disaster and the local organizational structure</a:t>
            </a:r>
          </a:p>
          <a:p>
            <a:pPr marL="742950" lvl="1" indent="-285750" defTabSz="457200">
              <a:lnSpc>
                <a:spcPct val="150000"/>
              </a:lnSpc>
              <a:buFont typeface="Arial" panose="020B0604020202020204" pitchFamily="34" charset="0"/>
              <a:buChar char="•"/>
            </a:pPr>
            <a:r>
              <a:rPr lang="en-US" sz="1600" dirty="0">
                <a:solidFill>
                  <a:srgbClr val="51545D"/>
                </a:solidFill>
                <a:latin typeface="Times New Roman"/>
                <a:cs typeface="Times New Roman"/>
              </a:rPr>
              <a:t>Better understand the ways that conflict/disaster may disrupt (positively or negatively) once deeply entrenched social norms and the implications for refugees, IDPs, emergency victims and others (particularly related to mental health and psychosocial wellbeing)</a:t>
            </a:r>
            <a:endParaRPr lang="en-US" sz="1600" b="1" dirty="0">
              <a:solidFill>
                <a:srgbClr val="51545D"/>
              </a:solidFill>
              <a:latin typeface="Times New Roman"/>
              <a:cs typeface="Times New Roman"/>
            </a:endParaRPr>
          </a:p>
          <a:p>
            <a:pPr marL="742950" lvl="1" indent="-285750" defTabSz="457200">
              <a:lnSpc>
                <a:spcPct val="150000"/>
              </a:lnSpc>
              <a:buFont typeface="Arial" panose="020B0604020202020204" pitchFamily="34" charset="0"/>
              <a:buChar char="•"/>
            </a:pPr>
            <a:r>
              <a:rPr lang="en-US" sz="1600" dirty="0">
                <a:solidFill>
                  <a:srgbClr val="51545D"/>
                </a:solidFill>
                <a:latin typeface="Times New Roman"/>
                <a:cs typeface="Times New Roman"/>
              </a:rPr>
              <a:t>Humanitarian aid must look to history and integrate a deeper understanding of what sustainable </a:t>
            </a:r>
            <a:r>
              <a:rPr lang="en-US" sz="1600">
                <a:solidFill>
                  <a:srgbClr val="51545D"/>
                </a:solidFill>
                <a:latin typeface="Times New Roman"/>
                <a:cs typeface="Times New Roman"/>
              </a:rPr>
              <a:t>change looks </a:t>
            </a:r>
            <a:r>
              <a:rPr lang="en-US" sz="1600" dirty="0">
                <a:solidFill>
                  <a:srgbClr val="51545D"/>
                </a:solidFill>
                <a:latin typeface="Times New Roman"/>
                <a:cs typeface="Times New Roman"/>
              </a:rPr>
              <a:t>like given lessons learned about gendered social norms and conflict/disaster</a:t>
            </a:r>
            <a:endParaRPr lang="en-US" sz="1200" i="1" dirty="0">
              <a:solidFill>
                <a:srgbClr val="FFFFFF"/>
              </a:solidFill>
              <a:latin typeface="Times New Roman"/>
              <a:cs typeface="Times New Roman"/>
            </a:endParaRPr>
          </a:p>
        </p:txBody>
      </p:sp>
      <p:sp>
        <p:nvSpPr>
          <p:cNvPr id="5" name="TextBox 4"/>
          <p:cNvSpPr txBox="1"/>
          <p:nvPr/>
        </p:nvSpPr>
        <p:spPr>
          <a:xfrm>
            <a:off x="1937233" y="5951198"/>
            <a:ext cx="6706798" cy="631444"/>
          </a:xfrm>
          <a:prstGeom prst="rect">
            <a:avLst/>
          </a:prstGeom>
          <a:noFill/>
        </p:spPr>
        <p:txBody>
          <a:bodyPr wrap="none" lIns="0" tIns="0" rIns="0" bIns="0" rtlCol="0" anchor="t" anchorCtr="0">
            <a:noAutofit/>
          </a:bodyPr>
          <a:lstStyle/>
          <a:p>
            <a:pPr algn="r" defTabSz="457200"/>
            <a:r>
              <a:rPr lang="en-US" sz="1400" b="1" dirty="0">
                <a:solidFill>
                  <a:srgbClr val="BFBFBF"/>
                </a:solidFill>
                <a:latin typeface="Arial"/>
                <a:cs typeface="Arial"/>
              </a:rPr>
              <a:t>#</a:t>
            </a:r>
            <a:r>
              <a:rPr lang="en-US" sz="1400" b="1" dirty="0" err="1">
                <a:solidFill>
                  <a:srgbClr val="BFBFBF"/>
                </a:solidFill>
                <a:latin typeface="Arial"/>
                <a:cs typeface="Arial"/>
              </a:rPr>
              <a:t>hashtag</a:t>
            </a:r>
            <a:endParaRPr lang="en-US" sz="1400" b="1" dirty="0">
              <a:solidFill>
                <a:srgbClr val="BFBFBF"/>
              </a:solidFill>
              <a:latin typeface="Arial"/>
              <a:cs typeface="Arial"/>
            </a:endParaRPr>
          </a:p>
        </p:txBody>
      </p:sp>
    </p:spTree>
    <p:extLst>
      <p:ext uri="{BB962C8B-B14F-4D97-AF65-F5344CB8AC3E}">
        <p14:creationId xmlns:p14="http://schemas.microsoft.com/office/powerpoint/2010/main" val="382108536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43914" y="846669"/>
            <a:ext cx="5399357" cy="5064607"/>
          </a:xfrm>
          <a:prstGeom prst="rect">
            <a:avLst/>
          </a:prstGeom>
          <a:noFill/>
        </p:spPr>
        <p:txBody>
          <a:bodyPr wrap="square" rtlCol="0" anchor="ctr" anchorCtr="0">
            <a:noAutofit/>
          </a:bodyPr>
          <a:lstStyle/>
          <a:p>
            <a:pPr defTabSz="457200"/>
            <a:r>
              <a:rPr lang="en-US" sz="3600" i="1" dirty="0">
                <a:solidFill>
                  <a:prstClr val="white"/>
                </a:solidFill>
                <a:latin typeface="Times New Roman"/>
                <a:cs typeface="Times New Roman"/>
              </a:rPr>
              <a:t>III. Questions for discussion</a:t>
            </a:r>
          </a:p>
          <a:p>
            <a:pPr defTabSz="457200"/>
            <a:endParaRPr lang="en-US" sz="1400" i="1" dirty="0">
              <a:solidFill>
                <a:prstClr val="white"/>
              </a:solidFill>
              <a:latin typeface="Times New Roman"/>
              <a:cs typeface="Times New Roman"/>
            </a:endParaRPr>
          </a:p>
          <a:p>
            <a:pPr defTabSz="457200"/>
            <a:endParaRPr lang="en-US" sz="1400" i="1" dirty="0">
              <a:solidFill>
                <a:prstClr val="white"/>
              </a:solidFill>
              <a:latin typeface="Times New Roman"/>
              <a:cs typeface="Times New Roman"/>
            </a:endParaRPr>
          </a:p>
        </p:txBody>
      </p:sp>
    </p:spTree>
    <p:extLst>
      <p:ext uri="{BB962C8B-B14F-4D97-AF65-F5344CB8AC3E}">
        <p14:creationId xmlns:p14="http://schemas.microsoft.com/office/powerpoint/2010/main" val="28376926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412" y="651831"/>
            <a:ext cx="6801833" cy="631444"/>
          </a:xfrm>
          <a:prstGeom prst="rect">
            <a:avLst/>
          </a:prstGeom>
          <a:noFill/>
        </p:spPr>
        <p:txBody>
          <a:bodyPr wrap="none" lIns="0" tIns="0" rIns="0" bIns="0" rtlCol="0" anchor="t" anchorCtr="0">
            <a:noAutofit/>
          </a:bodyPr>
          <a:lstStyle/>
          <a:p>
            <a:pPr defTabSz="457200"/>
            <a:r>
              <a:rPr lang="en-US" sz="2100" b="1" i="1" dirty="0">
                <a:solidFill>
                  <a:srgbClr val="51545D"/>
                </a:solidFill>
                <a:latin typeface="Arial"/>
                <a:cs typeface="Arial"/>
              </a:rPr>
              <a:t>Questions for discussion</a:t>
            </a:r>
            <a:endParaRPr lang="en-US" sz="2100" i="1" dirty="0">
              <a:solidFill>
                <a:srgbClr val="51545D"/>
              </a:solidFill>
              <a:latin typeface="Times New Roman"/>
              <a:cs typeface="Times New Roman"/>
            </a:endParaRPr>
          </a:p>
        </p:txBody>
      </p:sp>
      <p:sp>
        <p:nvSpPr>
          <p:cNvPr id="3" name="TextBox 2"/>
          <p:cNvSpPr txBox="1"/>
          <p:nvPr/>
        </p:nvSpPr>
        <p:spPr>
          <a:xfrm>
            <a:off x="441259" y="1219839"/>
            <a:ext cx="8297806" cy="4276608"/>
          </a:xfrm>
          <a:prstGeom prst="rect">
            <a:avLst/>
          </a:prstGeom>
          <a:noFill/>
        </p:spPr>
        <p:txBody>
          <a:bodyPr wrap="square" lIns="0" tIns="0" rIns="0" bIns="0" rtlCol="0" anchor="t" anchorCtr="0">
            <a:noAutofit/>
          </a:bodyPr>
          <a:lstStyle/>
          <a:p>
            <a:pPr defTabSz="457200">
              <a:lnSpc>
                <a:spcPct val="150000"/>
              </a:lnSpc>
            </a:pPr>
            <a:endParaRPr lang="en-US" sz="1600" dirty="0">
              <a:solidFill>
                <a:srgbClr val="51545D"/>
              </a:solidFill>
              <a:latin typeface="Times New Roman"/>
              <a:cs typeface="Times New Roman"/>
            </a:endParaRPr>
          </a:p>
          <a:p>
            <a:pPr marL="685800" lvl="1" indent="-228600" defTabSz="457200">
              <a:lnSpc>
                <a:spcPct val="150000"/>
              </a:lnSpc>
              <a:buFontTx/>
              <a:buAutoNum type="arabicPeriod"/>
            </a:pPr>
            <a:r>
              <a:rPr lang="en-US" sz="1600" dirty="0">
                <a:solidFill>
                  <a:srgbClr val="51545D"/>
                </a:solidFill>
                <a:latin typeface="Times New Roman"/>
                <a:cs typeface="Times New Roman"/>
              </a:rPr>
              <a:t>How can the Grand Bargain be improved to integrate a gender mainstreaming that is sensitive to </a:t>
            </a:r>
            <a:r>
              <a:rPr lang="en-US" sz="1600" b="1" dirty="0">
                <a:solidFill>
                  <a:srgbClr val="51545D"/>
                </a:solidFill>
                <a:latin typeface="Times New Roman"/>
                <a:cs typeface="Times New Roman"/>
              </a:rPr>
              <a:t>gendered social norms?</a:t>
            </a:r>
          </a:p>
          <a:p>
            <a:pPr marL="685800" lvl="1" indent="-228600" defTabSz="457200">
              <a:lnSpc>
                <a:spcPct val="150000"/>
              </a:lnSpc>
              <a:buFontTx/>
              <a:buAutoNum type="arabicPeriod"/>
            </a:pPr>
            <a:r>
              <a:rPr lang="en-US" sz="1600" dirty="0">
                <a:solidFill>
                  <a:srgbClr val="51545D"/>
                </a:solidFill>
                <a:latin typeface="Times New Roman"/>
                <a:cs typeface="Times New Roman"/>
              </a:rPr>
              <a:t>How can we engage better in light of the Grand Bargain with </a:t>
            </a:r>
            <a:r>
              <a:rPr lang="en-US" sz="1600" b="1" dirty="0">
                <a:solidFill>
                  <a:srgbClr val="51545D"/>
                </a:solidFill>
                <a:latin typeface="Times New Roman"/>
                <a:cs typeface="Times New Roman"/>
              </a:rPr>
              <a:t>local religious and belief systems</a:t>
            </a:r>
            <a:r>
              <a:rPr lang="en-US" sz="1600" dirty="0">
                <a:solidFill>
                  <a:srgbClr val="51545D"/>
                </a:solidFill>
                <a:latin typeface="Times New Roman"/>
                <a:cs typeface="Times New Roman"/>
              </a:rPr>
              <a:t> and their complex interactions with gendered experiences to achieve social and </a:t>
            </a:r>
            <a:r>
              <a:rPr lang="en-US" sz="1600" u="sng" dirty="0">
                <a:solidFill>
                  <a:srgbClr val="51545D"/>
                </a:solidFill>
                <a:latin typeface="Times New Roman"/>
                <a:cs typeface="Times New Roman"/>
              </a:rPr>
              <a:t>gender justice </a:t>
            </a:r>
            <a:r>
              <a:rPr lang="en-US" sz="1600" dirty="0">
                <a:solidFill>
                  <a:srgbClr val="51545D"/>
                </a:solidFill>
                <a:latin typeface="Times New Roman"/>
                <a:cs typeface="Times New Roman"/>
              </a:rPr>
              <a:t>in humanitarian contexts?</a:t>
            </a:r>
          </a:p>
          <a:p>
            <a:pPr marL="685800" lvl="1" indent="-228600" defTabSz="457200">
              <a:lnSpc>
                <a:spcPct val="150000"/>
              </a:lnSpc>
              <a:buFontTx/>
              <a:buAutoNum type="arabicPeriod"/>
            </a:pPr>
            <a:r>
              <a:rPr lang="en-US" sz="1600" dirty="0">
                <a:solidFill>
                  <a:srgbClr val="51545D"/>
                </a:solidFill>
                <a:latin typeface="Times New Roman"/>
                <a:cs typeface="Times New Roman"/>
              </a:rPr>
              <a:t>How can we best take advantage of the potential for ‘</a:t>
            </a:r>
            <a:r>
              <a:rPr lang="en-US" sz="1600" b="1" dirty="0">
                <a:solidFill>
                  <a:srgbClr val="51545D"/>
                </a:solidFill>
                <a:latin typeface="Times New Roman"/>
                <a:cs typeface="Times New Roman"/>
              </a:rPr>
              <a:t>breaking’ </a:t>
            </a:r>
            <a:r>
              <a:rPr lang="en-US" sz="1600" dirty="0">
                <a:solidFill>
                  <a:srgbClr val="51545D"/>
                </a:solidFill>
                <a:latin typeface="Times New Roman"/>
                <a:cs typeface="Times New Roman"/>
              </a:rPr>
              <a:t>harmful gendered norms in disaster and conflict contexts to promote the long-term wellbeing of women and girls? </a:t>
            </a:r>
            <a:r>
              <a:rPr lang="en-US" sz="1600" dirty="0">
                <a:solidFill>
                  <a:srgbClr val="FFFFFF"/>
                </a:solidFill>
                <a:latin typeface="Times New Roman"/>
                <a:cs typeface="Times New Roman"/>
              </a:rPr>
              <a:t>gender </a:t>
            </a:r>
            <a:r>
              <a:rPr lang="en-US" sz="1200" i="1" dirty="0">
                <a:solidFill>
                  <a:srgbClr val="FFFFFF"/>
                </a:solidFill>
                <a:latin typeface="Times New Roman"/>
                <a:cs typeface="Times New Roman"/>
              </a:rPr>
              <a:t>engagement during crises, where social norms are often relaxed or suddenly changed?</a:t>
            </a:r>
          </a:p>
        </p:txBody>
      </p:sp>
      <p:sp>
        <p:nvSpPr>
          <p:cNvPr id="5" name="TextBox 4"/>
          <p:cNvSpPr txBox="1"/>
          <p:nvPr/>
        </p:nvSpPr>
        <p:spPr>
          <a:xfrm>
            <a:off x="1937233" y="5951198"/>
            <a:ext cx="6706798" cy="631444"/>
          </a:xfrm>
          <a:prstGeom prst="rect">
            <a:avLst/>
          </a:prstGeom>
          <a:noFill/>
        </p:spPr>
        <p:txBody>
          <a:bodyPr wrap="none" lIns="0" tIns="0" rIns="0" bIns="0" rtlCol="0" anchor="t" anchorCtr="0">
            <a:noAutofit/>
          </a:bodyPr>
          <a:lstStyle/>
          <a:p>
            <a:pPr algn="r" defTabSz="457200"/>
            <a:r>
              <a:rPr lang="en-US" sz="1400" b="1" dirty="0">
                <a:solidFill>
                  <a:srgbClr val="BFBFBF"/>
                </a:solidFill>
                <a:latin typeface="Arial"/>
                <a:cs typeface="Arial"/>
              </a:rPr>
              <a:t>#</a:t>
            </a:r>
            <a:r>
              <a:rPr lang="en-US" sz="1400" b="1" dirty="0" err="1">
                <a:solidFill>
                  <a:srgbClr val="BFBFBF"/>
                </a:solidFill>
                <a:latin typeface="Arial"/>
                <a:cs typeface="Arial"/>
              </a:rPr>
              <a:t>hashtag</a:t>
            </a:r>
            <a:endParaRPr lang="en-US" sz="1400" b="1" dirty="0">
              <a:solidFill>
                <a:srgbClr val="BFBFBF"/>
              </a:solidFill>
              <a:latin typeface="Arial"/>
              <a:cs typeface="Arial"/>
            </a:endParaRPr>
          </a:p>
        </p:txBody>
      </p:sp>
    </p:spTree>
    <p:extLst>
      <p:ext uri="{BB962C8B-B14F-4D97-AF65-F5344CB8AC3E}">
        <p14:creationId xmlns:p14="http://schemas.microsoft.com/office/powerpoint/2010/main" val="6611308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DE762307-84E9-4118-9ED6-8B066B85B836}"/>
              </a:ext>
            </a:extLst>
          </p:cNvPr>
          <p:cNvSpPr txBox="1"/>
          <p:nvPr/>
        </p:nvSpPr>
        <p:spPr>
          <a:xfrm>
            <a:off x="3429003" y="2381957"/>
            <a:ext cx="5096933" cy="1200329"/>
          </a:xfrm>
          <a:prstGeom prst="rect">
            <a:avLst/>
          </a:prstGeom>
          <a:noFill/>
        </p:spPr>
        <p:txBody>
          <a:bodyPr wrap="square" rtlCol="0">
            <a:spAutoFit/>
          </a:bodyPr>
          <a:lstStyle/>
          <a:p>
            <a:pPr defTabSz="457200"/>
            <a:r>
              <a:rPr lang="en-GB" i="1" dirty="0">
                <a:solidFill>
                  <a:prstClr val="white"/>
                </a:solidFill>
              </a:rPr>
              <a:t>Questions?</a:t>
            </a:r>
          </a:p>
          <a:p>
            <a:pPr defTabSz="457200"/>
            <a:endParaRPr lang="en-GB" i="1" dirty="0">
              <a:solidFill>
                <a:prstClr val="white"/>
              </a:solidFill>
            </a:endParaRPr>
          </a:p>
          <a:p>
            <a:pPr defTabSz="457200"/>
            <a:endParaRPr lang="en-GB" i="1" dirty="0">
              <a:solidFill>
                <a:prstClr val="white"/>
              </a:solidFill>
            </a:endParaRPr>
          </a:p>
          <a:p>
            <a:pPr defTabSz="457200"/>
            <a:r>
              <a:rPr lang="en-GB" i="1" dirty="0">
                <a:solidFill>
                  <a:prstClr val="white"/>
                </a:solidFill>
              </a:rPr>
              <a:t>R.George@odi.org.uk</a:t>
            </a:r>
          </a:p>
        </p:txBody>
      </p:sp>
    </p:spTree>
    <p:extLst>
      <p:ext uri="{BB962C8B-B14F-4D97-AF65-F5344CB8AC3E}">
        <p14:creationId xmlns:p14="http://schemas.microsoft.com/office/powerpoint/2010/main" val="518186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692696"/>
            <a:ext cx="4032448" cy="2016224"/>
          </a:xfrm>
        </p:spPr>
        <p:txBody>
          <a:bodyPr/>
          <a:lstStyle/>
          <a:p>
            <a:r>
              <a:rPr lang="en-GB" sz="4400" dirty="0" smtClean="0"/>
              <a:t/>
            </a:r>
            <a:br>
              <a:rPr lang="en-GB" sz="4400" dirty="0" smtClean="0"/>
            </a:br>
            <a:r>
              <a:rPr lang="en-GB" sz="4400" dirty="0"/>
              <a:t/>
            </a:r>
            <a:br>
              <a:rPr lang="en-GB" sz="4400" dirty="0"/>
            </a:br>
            <a:r>
              <a:rPr lang="en-GB" sz="4400" dirty="0" smtClean="0"/>
              <a:t/>
            </a:r>
            <a:br>
              <a:rPr lang="en-GB" sz="4400" dirty="0" smtClean="0"/>
            </a:br>
            <a:r>
              <a:rPr lang="en-GB" sz="4000" dirty="0" smtClean="0"/>
              <a:t>Opportunities for Transformation</a:t>
            </a:r>
            <a:endParaRPr lang="en-GB" sz="4000" dirty="0"/>
          </a:p>
        </p:txBody>
      </p:sp>
      <p:sp>
        <p:nvSpPr>
          <p:cNvPr id="6" name="Text Placeholder 5"/>
          <p:cNvSpPr>
            <a:spLocks noGrp="1"/>
          </p:cNvSpPr>
          <p:nvPr>
            <p:ph type="body" sz="half" idx="2"/>
          </p:nvPr>
        </p:nvSpPr>
        <p:spPr>
          <a:xfrm>
            <a:off x="457200" y="3284984"/>
            <a:ext cx="3970784" cy="2841179"/>
          </a:xfrm>
          <a:solidFill>
            <a:schemeClr val="bg1">
              <a:lumMod val="95000"/>
            </a:schemeClr>
          </a:solidFill>
        </p:spPr>
        <p:txBody>
          <a:bodyPr/>
          <a:lstStyle/>
          <a:p>
            <a:r>
              <a:rPr lang="en-GB" sz="2300" dirty="0" smtClean="0"/>
              <a:t>“Achieve </a:t>
            </a:r>
            <a:r>
              <a:rPr lang="en-GB" sz="2300" dirty="0"/>
              <a:t>by 2020 a global, aggregated target of at least 25 per cent of humanitarian funding to local and national responders as directly as possible to improve outcomes for affected people and reduce transactional costs”. </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0" y="273050"/>
            <a:ext cx="4416166" cy="5853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8838718"/>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780480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buNone/>
            </a:pPr>
            <a:r>
              <a:rPr lang="en-IE" b="1" dirty="0" smtClean="0"/>
              <a:t>As part of the Grand Bargain pilot projects &amp; field initiatives, how do we hand over power to ensure local women have the opportunity to take leadership in emergency response?</a:t>
            </a:r>
          </a:p>
          <a:p>
            <a:pPr marL="0" indent="0">
              <a:buNone/>
            </a:pPr>
            <a:endParaRPr lang="en-IE" dirty="0" smtClean="0"/>
          </a:p>
          <a:p>
            <a:pPr marL="0" indent="0">
              <a:buNone/>
            </a:pPr>
            <a:r>
              <a:rPr lang="en-IE" dirty="0" smtClean="0"/>
              <a:t>At your table, please come up with </a:t>
            </a:r>
            <a:r>
              <a:rPr lang="en-IE" b="1" dirty="0" smtClean="0"/>
              <a:t>three actions</a:t>
            </a:r>
            <a:r>
              <a:rPr lang="en-IE" dirty="0" smtClean="0"/>
              <a:t> that could be undertaken to hand over power.  We will invite each table to present back your thoughts to the wider group after 30 minutes. </a:t>
            </a:r>
          </a:p>
          <a:p>
            <a:endParaRPr lang="en-IE" dirty="0"/>
          </a:p>
        </p:txBody>
      </p:sp>
    </p:spTree>
    <p:extLst>
      <p:ext uri="{BB962C8B-B14F-4D97-AF65-F5344CB8AC3E}">
        <p14:creationId xmlns:p14="http://schemas.microsoft.com/office/powerpoint/2010/main" val="37275627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Thank you! </a:t>
            </a:r>
            <a:endParaRPr lang="en-IE" dirty="0"/>
          </a:p>
        </p:txBody>
      </p:sp>
      <p:sp>
        <p:nvSpPr>
          <p:cNvPr id="3" name="Content Placeholder 2"/>
          <p:cNvSpPr>
            <a:spLocks noGrp="1"/>
          </p:cNvSpPr>
          <p:nvPr>
            <p:ph idx="1"/>
          </p:nvPr>
        </p:nvSpPr>
        <p:spPr/>
        <p:txBody>
          <a:bodyPr>
            <a:normAutofit/>
          </a:bodyPr>
          <a:lstStyle/>
          <a:p>
            <a:pPr marL="0" indent="0" algn="ctr">
              <a:buNone/>
            </a:pPr>
            <a:r>
              <a:rPr lang="en-IE" dirty="0" smtClean="0"/>
              <a:t>27th October </a:t>
            </a:r>
          </a:p>
          <a:p>
            <a:pPr marL="0" indent="0" algn="ctr">
              <a:buNone/>
            </a:pPr>
            <a:r>
              <a:rPr lang="en-IE" dirty="0" smtClean="0"/>
              <a:t>Grand Bargain: Strengthening Engagement between Humanitarian and Development Actors and Multiyear Planning and Funding</a:t>
            </a:r>
          </a:p>
          <a:p>
            <a:pPr marL="0" indent="0" algn="ctr">
              <a:buNone/>
            </a:pPr>
            <a:endParaRPr lang="en-IE" dirty="0"/>
          </a:p>
          <a:p>
            <a:pPr marL="0" indent="0" algn="ctr">
              <a:buNone/>
            </a:pPr>
            <a:r>
              <a:rPr lang="en-IE" dirty="0" smtClean="0"/>
              <a:t>For more information visit: </a:t>
            </a:r>
            <a:r>
              <a:rPr lang="en-IE" dirty="0" smtClean="0">
                <a:hlinkClick r:id="rId2"/>
              </a:rPr>
              <a:t>http://dochas.ie/grand-bargain</a:t>
            </a:r>
            <a:r>
              <a:rPr lang="en-IE" dirty="0" smtClean="0"/>
              <a:t> </a:t>
            </a:r>
          </a:p>
          <a:p>
            <a:pPr marL="0" indent="0" algn="ctr">
              <a:buNone/>
            </a:pPr>
            <a:r>
              <a:rPr lang="en-IE" dirty="0" smtClean="0">
                <a:hlinkClick r:id="rId3"/>
              </a:rPr>
              <a:t>https://actionaid.ie</a:t>
            </a:r>
            <a:r>
              <a:rPr lang="en-IE" dirty="0" smtClean="0"/>
              <a:t>   </a:t>
            </a:r>
            <a:endParaRPr lang="en-IE" dirty="0"/>
          </a:p>
        </p:txBody>
      </p:sp>
    </p:spTree>
    <p:extLst>
      <p:ext uri="{BB962C8B-B14F-4D97-AF65-F5344CB8AC3E}">
        <p14:creationId xmlns:p14="http://schemas.microsoft.com/office/powerpoint/2010/main" val="1646452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9511"/>
            <a:ext cx="9144000" cy="6098977"/>
          </a:xfrm>
          <a:prstGeom prst="rect">
            <a:avLst/>
          </a:prstGeom>
        </p:spPr>
      </p:pic>
      <p:sp>
        <p:nvSpPr>
          <p:cNvPr id="4" name="Title 3"/>
          <p:cNvSpPr>
            <a:spLocks noGrp="1"/>
          </p:cNvSpPr>
          <p:nvPr>
            <p:ph type="title"/>
          </p:nvPr>
        </p:nvSpPr>
        <p:spPr>
          <a:xfrm>
            <a:off x="663857" y="836712"/>
            <a:ext cx="8064500" cy="1162050"/>
          </a:xfrm>
        </p:spPr>
        <p:txBody>
          <a:bodyPr/>
          <a:lstStyle/>
          <a:p>
            <a:pPr algn="ctr"/>
            <a:r>
              <a:rPr lang="en-GB" sz="3600" dirty="0" smtClean="0"/>
              <a:t>What We </a:t>
            </a:r>
            <a:r>
              <a:rPr lang="en-GB" sz="3600" dirty="0"/>
              <a:t>A</a:t>
            </a:r>
            <a:r>
              <a:rPr lang="en-GB" sz="3600" dirty="0" smtClean="0"/>
              <a:t>ll Need </a:t>
            </a:r>
            <a:r>
              <a:rPr lang="en-GB" sz="3600" dirty="0"/>
              <a:t>T</a:t>
            </a:r>
            <a:r>
              <a:rPr lang="en-GB" sz="3600" dirty="0" smtClean="0"/>
              <a:t>o </a:t>
            </a:r>
            <a:r>
              <a:rPr lang="en-GB" sz="3600" dirty="0"/>
              <a:t>D</a:t>
            </a:r>
            <a:r>
              <a:rPr lang="en-GB" sz="3600" dirty="0" smtClean="0"/>
              <a:t>o</a:t>
            </a:r>
            <a:endParaRPr lang="en-GB" sz="3600" dirty="0"/>
          </a:p>
        </p:txBody>
      </p:sp>
    </p:spTree>
    <p:extLst>
      <p:ext uri="{BB962C8B-B14F-4D97-AF65-F5344CB8AC3E}">
        <p14:creationId xmlns:p14="http://schemas.microsoft.com/office/powerpoint/2010/main" val="114464157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44513" y="2783397"/>
            <a:ext cx="7670573" cy="1951163"/>
          </a:xfrm>
        </p:spPr>
        <p:txBody>
          <a:bodyPr/>
          <a:lstStyle/>
          <a:p>
            <a:pPr algn="ctr"/>
            <a:r>
              <a:rPr lang="en-IE" dirty="0"/>
              <a:t>Where are the Women? Gender, Localisation and the Grand Bargain</a:t>
            </a:r>
            <a:br>
              <a:rPr lang="en-IE" dirty="0"/>
            </a:br>
            <a:endParaRPr lang="en-GB" dirty="0"/>
          </a:p>
        </p:txBody>
      </p:sp>
    </p:spTree>
    <p:extLst>
      <p:ext uri="{BB962C8B-B14F-4D97-AF65-F5344CB8AC3E}">
        <p14:creationId xmlns:p14="http://schemas.microsoft.com/office/powerpoint/2010/main" val="11256499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3.xml><?xml version="1.0" encoding="utf-8"?>
<a:theme xmlns:a="http://schemas.openxmlformats.org/drawingml/2006/main" name="Trocaire PowerPoint Template">
  <a:themeElements>
    <a:clrScheme name="Trócaire">
      <a:dk1>
        <a:sysClr val="windowText" lastClr="000000"/>
      </a:dk1>
      <a:lt1>
        <a:sysClr val="window" lastClr="FFFFFF"/>
      </a:lt1>
      <a:dk2>
        <a:srgbClr val="A7A8AA"/>
      </a:dk2>
      <a:lt2>
        <a:srgbClr val="E4002B"/>
      </a:lt2>
      <a:accent1>
        <a:srgbClr val="0085CA"/>
      </a:accent1>
      <a:accent2>
        <a:srgbClr val="5C068C"/>
      </a:accent2>
      <a:accent3>
        <a:srgbClr val="009A44"/>
      </a:accent3>
      <a:accent4>
        <a:srgbClr val="FFB81C"/>
      </a:accent4>
      <a:accent5>
        <a:srgbClr val="EA7600"/>
      </a:accent5>
      <a:accent6>
        <a:srgbClr val="002169"/>
      </a:accent6>
      <a:hlink>
        <a:srgbClr val="002169"/>
      </a:hlink>
      <a:folHlink>
        <a:srgbClr val="002169"/>
      </a:folHlink>
    </a:clrScheme>
    <a:fontScheme name="Trócair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4.xml><?xml version="1.0" encoding="utf-8"?>
<a:theme xmlns:a="http://schemas.openxmlformats.org/drawingml/2006/main" name="1_Office Theme">
  <a:themeElements>
    <a:clrScheme name="ODI palette">
      <a:dk1>
        <a:srgbClr val="2E7572"/>
      </a:dk1>
      <a:lt1>
        <a:sysClr val="window" lastClr="FFFFFF"/>
      </a:lt1>
      <a:dk2>
        <a:srgbClr val="E45548"/>
      </a:dk2>
      <a:lt2>
        <a:srgbClr val="B9B8B9"/>
      </a:lt2>
      <a:accent1>
        <a:srgbClr val="7E6C95"/>
      </a:accent1>
      <a:accent2>
        <a:srgbClr val="FFAD26"/>
      </a:accent2>
      <a:accent3>
        <a:srgbClr val="3FBFBB"/>
      </a:accent3>
      <a:accent4>
        <a:srgbClr val="51545D"/>
      </a:accent4>
      <a:accent5>
        <a:srgbClr val="FFFFFF"/>
      </a:accent5>
      <a:accent6>
        <a:srgbClr val="FFFFFF"/>
      </a:accent6>
      <a:hlink>
        <a:srgbClr val="2E7572"/>
      </a:hlink>
      <a:folHlink>
        <a:srgbClr val="51545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lank">
  <a:themeElements>
    <a:clrScheme name="Action Aid Master 1">
      <a:dk1>
        <a:srgbClr val="000000"/>
      </a:dk1>
      <a:lt1>
        <a:srgbClr val="FFFFFF"/>
      </a:lt1>
      <a:dk2>
        <a:srgbClr val="FF0000"/>
      </a:dk2>
      <a:lt2>
        <a:srgbClr val="808080"/>
      </a:lt2>
      <a:accent1>
        <a:srgbClr val="FF6600"/>
      </a:accent1>
      <a:accent2>
        <a:srgbClr val="FF9900"/>
      </a:accent2>
      <a:accent3>
        <a:srgbClr val="FFFFFF"/>
      </a:accent3>
      <a:accent4>
        <a:srgbClr val="000000"/>
      </a:accent4>
      <a:accent5>
        <a:srgbClr val="FFB8AA"/>
      </a:accent5>
      <a:accent6>
        <a:srgbClr val="E78A00"/>
      </a:accent6>
      <a:hlink>
        <a:srgbClr val="969696"/>
      </a:hlink>
      <a:folHlink>
        <a:srgbClr val="C0C0C0"/>
      </a:folHlink>
    </a:clrScheme>
    <a:fontScheme name="Action Aid Maste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ction Aid Master 1">
        <a:dk1>
          <a:srgbClr val="000000"/>
        </a:dk1>
        <a:lt1>
          <a:srgbClr val="FFFFFF"/>
        </a:lt1>
        <a:dk2>
          <a:srgbClr val="FF0000"/>
        </a:dk2>
        <a:lt2>
          <a:srgbClr val="808080"/>
        </a:lt2>
        <a:accent1>
          <a:srgbClr val="FF6600"/>
        </a:accent1>
        <a:accent2>
          <a:srgbClr val="FF9900"/>
        </a:accent2>
        <a:accent3>
          <a:srgbClr val="FFFFFF"/>
        </a:accent3>
        <a:accent4>
          <a:srgbClr val="000000"/>
        </a:accent4>
        <a:accent5>
          <a:srgbClr val="FFB8AA"/>
        </a:accent5>
        <a:accent6>
          <a:srgbClr val="E78A00"/>
        </a:accent6>
        <a:hlink>
          <a:srgbClr val="969696"/>
        </a:hlink>
        <a:folHlink>
          <a:srgbClr val="C0C0C0"/>
        </a:folHlink>
      </a:clrScheme>
      <a:clrMap bg1="lt1" tx1="dk1" bg2="lt2" tx2="dk2" accent1="accent1" accent2="accent2" accent3="accent3" accent4="accent4" accent5="accent5" accent6="accent6" hlink="hlink" folHlink="folHlink"/>
    </a:extraClrScheme>
    <a:extraClrScheme>
      <a:clrScheme name="Action Aid Master 2">
        <a:dk1>
          <a:srgbClr val="000000"/>
        </a:dk1>
        <a:lt1>
          <a:srgbClr val="FF0000"/>
        </a:lt1>
        <a:dk2>
          <a:srgbClr val="FFFFFF"/>
        </a:dk2>
        <a:lt2>
          <a:srgbClr val="808080"/>
        </a:lt2>
        <a:accent1>
          <a:srgbClr val="FF6600"/>
        </a:accent1>
        <a:accent2>
          <a:srgbClr val="FF9900"/>
        </a:accent2>
        <a:accent3>
          <a:srgbClr val="FFAAAA"/>
        </a:accent3>
        <a:accent4>
          <a:srgbClr val="000000"/>
        </a:accent4>
        <a:accent5>
          <a:srgbClr val="FFB8AA"/>
        </a:accent5>
        <a:accent6>
          <a:srgbClr val="E78A00"/>
        </a:accent6>
        <a:hlink>
          <a:srgbClr val="969696"/>
        </a:hlink>
        <a:folHlink>
          <a:srgbClr val="C0C0C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148</TotalTime>
  <Words>3366</Words>
  <Application>Microsoft Office PowerPoint</Application>
  <PresentationFormat>On-screen Show (4:3)</PresentationFormat>
  <Paragraphs>406</Paragraphs>
  <Slides>72</Slides>
  <Notes>13</Notes>
  <HiddenSlides>0</HiddenSlides>
  <MMClips>0</MMClips>
  <ScaleCrop>false</ScaleCrop>
  <HeadingPairs>
    <vt:vector size="4" baseType="variant">
      <vt:variant>
        <vt:lpstr>Theme</vt:lpstr>
      </vt:variant>
      <vt:variant>
        <vt:i4>6</vt:i4>
      </vt:variant>
      <vt:variant>
        <vt:lpstr>Slide Titles</vt:lpstr>
      </vt:variant>
      <vt:variant>
        <vt:i4>72</vt:i4>
      </vt:variant>
    </vt:vector>
  </HeadingPairs>
  <TitlesOfParts>
    <vt:vector size="78" baseType="lpstr">
      <vt:lpstr>Office Theme</vt:lpstr>
      <vt:lpstr>Retrospect</vt:lpstr>
      <vt:lpstr>Trocaire PowerPoint Template</vt:lpstr>
      <vt:lpstr>1_Office Theme</vt:lpstr>
      <vt:lpstr>2_Office Theme</vt:lpstr>
      <vt:lpstr>blank</vt:lpstr>
      <vt:lpstr>Grand Bargain Series   Where are the Women? Gender, Localisation and the Grand Bargain</vt:lpstr>
      <vt:lpstr>Nadège Pierre</vt:lpstr>
      <vt:lpstr>A new transformative humanitarian action</vt:lpstr>
      <vt:lpstr>From affected population to a recovery committee that could lead on preparedness and policy work</vt:lpstr>
      <vt:lpstr>The International Humanitarian System</vt:lpstr>
      <vt:lpstr>Opportunities for Transformation</vt:lpstr>
      <vt:lpstr>   Opportunities for Transformation</vt:lpstr>
      <vt:lpstr>What We All Need To Do</vt:lpstr>
      <vt:lpstr>Where are the Women? Gender, Localisation and the Grand Bargain </vt:lpstr>
      <vt:lpstr>Localisation - Let’s start with what it isn’t</vt:lpstr>
      <vt:lpstr>   As local as possible &amp; as international as necessary  </vt:lpstr>
      <vt:lpstr>CHANGING HOW AID HAPPENS</vt:lpstr>
      <vt:lpstr>Why ask ‘Where are the Women’?</vt:lpstr>
      <vt:lpstr>Why ask ‘where are the women’?</vt:lpstr>
      <vt:lpstr>Localisation (Trócaire, Groupe URD funded by Irish Aid HPP)</vt:lpstr>
      <vt:lpstr>Localisation – What it means for Trócaire</vt:lpstr>
      <vt:lpstr>Experiences of partners in humanitarian response</vt:lpstr>
      <vt:lpstr>SOPHI PADI -  Mme JULIENNE LUSENGE Testimony WHS</vt:lpstr>
      <vt:lpstr>The big 6 issues identified</vt:lpstr>
      <vt:lpstr>Research findings</vt:lpstr>
      <vt:lpstr>Recommendations</vt:lpstr>
      <vt:lpstr> Agency Voice Control Power </vt:lpstr>
      <vt:lpstr>PowerPoint Presentation</vt:lpstr>
      <vt:lpstr>Where are the Women? Gender, Localisation and the Grand Bargain </vt:lpstr>
      <vt:lpstr>Humanitarian Policy 2015 </vt:lpstr>
      <vt:lpstr>Policy objective 1</vt:lpstr>
      <vt:lpstr>Policy objective 2</vt:lpstr>
      <vt:lpstr>Grand Bargain</vt:lpstr>
      <vt:lpstr>GB Workstreams </vt:lpstr>
      <vt:lpstr>Localisation </vt:lpstr>
      <vt:lpstr>Localisation </vt:lpstr>
      <vt:lpstr>How can we champion Gender Equality within Localisation?</vt:lpstr>
      <vt:lpstr>Call to Action  on Protection from GBV in Emergencies</vt:lpstr>
      <vt:lpstr>UNSCR1325 </vt:lpstr>
      <vt:lpstr>International Rescue Committee</vt:lpstr>
      <vt:lpstr>Country-based Pooled Funds </vt:lpstr>
      <vt:lpstr>Start Fund </vt:lpstr>
      <vt:lpstr>International Red Cross and Crescent  Movement</vt:lpstr>
      <vt:lpstr>International NGOs</vt:lpstr>
      <vt:lpstr>International NGOs (cont)</vt:lpstr>
      <vt:lpstr>Localisation Challenges </vt:lpstr>
      <vt:lpstr>Building the evidence</vt:lpstr>
      <vt:lpstr>Communication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Defining ‘norms’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Grand Bargain Series   Where are the Women? Gender, Localisation and the Grand Bargain</dc:title>
  <dc:creator>Jo-Ann Enright</dc:creator>
  <cp:lastModifiedBy>Jo-Ann Enright</cp:lastModifiedBy>
  <cp:revision>8</cp:revision>
  <dcterms:created xsi:type="dcterms:W3CDTF">2017-09-25T13:57:06Z</dcterms:created>
  <dcterms:modified xsi:type="dcterms:W3CDTF">2017-09-25T16:25:10Z</dcterms:modified>
</cp:coreProperties>
</file>